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81" r:id="rId3"/>
    <p:sldId id="282" r:id="rId4"/>
    <p:sldId id="283" r:id="rId5"/>
    <p:sldId id="284" r:id="rId6"/>
    <p:sldId id="280" r:id="rId7"/>
    <p:sldId id="286" r:id="rId8"/>
    <p:sldId id="287" r:id="rId9"/>
    <p:sldId id="276" r:id="rId10"/>
    <p:sldId id="257" r:id="rId11"/>
    <p:sldId id="270" r:id="rId12"/>
    <p:sldId id="258" r:id="rId13"/>
    <p:sldId id="261" r:id="rId14"/>
    <p:sldId id="259" r:id="rId15"/>
    <p:sldId id="260" r:id="rId16"/>
    <p:sldId id="262" r:id="rId17"/>
    <p:sldId id="263" r:id="rId18"/>
    <p:sldId id="264" r:id="rId19"/>
    <p:sldId id="265" r:id="rId20"/>
    <p:sldId id="266" r:id="rId21"/>
    <p:sldId id="272" r:id="rId22"/>
    <p:sldId id="267" r:id="rId23"/>
    <p:sldId id="269"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3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y.THINK-X301\Documents\Seminars\NTA%20slides\Lifecycle\Agg%20LC%20w%20human%20capita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dy.THINK-X301\Documents\Seminars\NTA%20slides\Lifecycle\Agg%20LC%20w%20human%20capita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dy.THINK-X301\Documents\Seminars\NTA%20slides\Lifecycle\Agg%20LC%20w%20human%20capital.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2"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Book2"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Andy.THINK-X301\Documents\Seminars\NTA%20slides\Triangles\T%20Yl%20A%20triang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Nigeria!$B$39</c:f>
              <c:strCache>
                <c:ptCount val="1"/>
                <c:pt idx="0">
                  <c:v>Consumption</c:v>
                </c:pt>
              </c:strCache>
            </c:strRef>
          </c:tx>
          <c:spPr>
            <a:ln w="41275">
              <a:solidFill>
                <a:schemeClr val="tx2"/>
              </a:solidFill>
            </a:ln>
          </c:spPr>
          <c:marker>
            <c:symbol val="none"/>
          </c:marker>
          <c:cat>
            <c:strRef>
              <c:f>Nigeria!$C$38:$CO$38</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Nigeria!$C$39:$CO$39</c:f>
              <c:numCache>
                <c:formatCode>General</c:formatCode>
                <c:ptCount val="91"/>
                <c:pt idx="0">
                  <c:v>28.140999340482878</c:v>
                </c:pt>
                <c:pt idx="1">
                  <c:v>28.076670946516188</c:v>
                </c:pt>
                <c:pt idx="2">
                  <c:v>29.605539213889735</c:v>
                </c:pt>
                <c:pt idx="3">
                  <c:v>31.134407481263171</c:v>
                </c:pt>
                <c:pt idx="4">
                  <c:v>32.682511199871549</c:v>
                </c:pt>
                <c:pt idx="5">
                  <c:v>35.018894564035939</c:v>
                </c:pt>
                <c:pt idx="6">
                  <c:v>39.654779773551184</c:v>
                </c:pt>
                <c:pt idx="7">
                  <c:v>42.522950950681278</c:v>
                </c:pt>
                <c:pt idx="8">
                  <c:v>44.642888286822156</c:v>
                </c:pt>
                <c:pt idx="9">
                  <c:v>45.750539507019653</c:v>
                </c:pt>
                <c:pt idx="10">
                  <c:v>49.058833227694365</c:v>
                </c:pt>
                <c:pt idx="11">
                  <c:v>50.273782328729588</c:v>
                </c:pt>
                <c:pt idx="12">
                  <c:v>53.358785077074678</c:v>
                </c:pt>
                <c:pt idx="13">
                  <c:v>55.566081322112019</c:v>
                </c:pt>
                <c:pt idx="14">
                  <c:v>59.665982072540693</c:v>
                </c:pt>
                <c:pt idx="15">
                  <c:v>63.101767626255061</c:v>
                </c:pt>
                <c:pt idx="16">
                  <c:v>65.148028732994078</c:v>
                </c:pt>
                <c:pt idx="17">
                  <c:v>70.470730590362564</c:v>
                </c:pt>
                <c:pt idx="18">
                  <c:v>70.752988715537754</c:v>
                </c:pt>
                <c:pt idx="19">
                  <c:v>72.166527616115758</c:v>
                </c:pt>
                <c:pt idx="20">
                  <c:v>75.384487142603504</c:v>
                </c:pt>
                <c:pt idx="21">
                  <c:v>73.525475661669461</c:v>
                </c:pt>
                <c:pt idx="22">
                  <c:v>77.4072545047717</c:v>
                </c:pt>
                <c:pt idx="23">
                  <c:v>78.499250522887991</c:v>
                </c:pt>
                <c:pt idx="24">
                  <c:v>82.62344489478258</c:v>
                </c:pt>
                <c:pt idx="25">
                  <c:v>84.310090952684064</c:v>
                </c:pt>
                <c:pt idx="26">
                  <c:v>82.337269511867021</c:v>
                </c:pt>
                <c:pt idx="27">
                  <c:v>84.165961329857282</c:v>
                </c:pt>
                <c:pt idx="28">
                  <c:v>86.089710447695566</c:v>
                </c:pt>
                <c:pt idx="29">
                  <c:v>85.063995459674913</c:v>
                </c:pt>
                <c:pt idx="30">
                  <c:v>84.939043543399265</c:v>
                </c:pt>
                <c:pt idx="31">
                  <c:v>84.730699404955146</c:v>
                </c:pt>
                <c:pt idx="32">
                  <c:v>85.310406723884284</c:v>
                </c:pt>
                <c:pt idx="33">
                  <c:v>83.217919975760083</c:v>
                </c:pt>
                <c:pt idx="34">
                  <c:v>83.693438642851746</c:v>
                </c:pt>
                <c:pt idx="35">
                  <c:v>85.550361042117942</c:v>
                </c:pt>
                <c:pt idx="36">
                  <c:v>85.173765806797888</c:v>
                </c:pt>
                <c:pt idx="37">
                  <c:v>87.460873513998905</c:v>
                </c:pt>
                <c:pt idx="38">
                  <c:v>87.605899692286755</c:v>
                </c:pt>
                <c:pt idx="39">
                  <c:v>88.419447772820234</c:v>
                </c:pt>
                <c:pt idx="40">
                  <c:v>88.403535802189154</c:v>
                </c:pt>
                <c:pt idx="41">
                  <c:v>87.016724922246823</c:v>
                </c:pt>
                <c:pt idx="42">
                  <c:v>85.549645942471287</c:v>
                </c:pt>
                <c:pt idx="43">
                  <c:v>84.216292625106817</c:v>
                </c:pt>
                <c:pt idx="44">
                  <c:v>81.248645564984002</c:v>
                </c:pt>
                <c:pt idx="45">
                  <c:v>81.535941588180592</c:v>
                </c:pt>
                <c:pt idx="46">
                  <c:v>81.155938318423537</c:v>
                </c:pt>
                <c:pt idx="47">
                  <c:v>84.024344392568409</c:v>
                </c:pt>
                <c:pt idx="48">
                  <c:v>83.625444392887857</c:v>
                </c:pt>
                <c:pt idx="49">
                  <c:v>84.240118596479562</c:v>
                </c:pt>
                <c:pt idx="50">
                  <c:v>84.747818066662902</c:v>
                </c:pt>
                <c:pt idx="51">
                  <c:v>84.807256258757533</c:v>
                </c:pt>
                <c:pt idx="52">
                  <c:v>85.5044804431936</c:v>
                </c:pt>
                <c:pt idx="53">
                  <c:v>85.01497458617412</c:v>
                </c:pt>
                <c:pt idx="54">
                  <c:v>84.781879261458499</c:v>
                </c:pt>
                <c:pt idx="55">
                  <c:v>85.044638603315377</c:v>
                </c:pt>
                <c:pt idx="56">
                  <c:v>83.376895616063209</c:v>
                </c:pt>
                <c:pt idx="57">
                  <c:v>83.786824807769079</c:v>
                </c:pt>
                <c:pt idx="58">
                  <c:v>84.0945850334639</c:v>
                </c:pt>
                <c:pt idx="59">
                  <c:v>85.299727609263357</c:v>
                </c:pt>
                <c:pt idx="60">
                  <c:v>86.153179066914106</c:v>
                </c:pt>
                <c:pt idx="61">
                  <c:v>88.073468789294694</c:v>
                </c:pt>
                <c:pt idx="62">
                  <c:v>86.020817792822839</c:v>
                </c:pt>
                <c:pt idx="63">
                  <c:v>85.899489923226369</c:v>
                </c:pt>
                <c:pt idx="64">
                  <c:v>88.726160886504815</c:v>
                </c:pt>
                <c:pt idx="65">
                  <c:v>89.691900680547107</c:v>
                </c:pt>
                <c:pt idx="66">
                  <c:v>89.00389418724339</c:v>
                </c:pt>
                <c:pt idx="67">
                  <c:v>90.309300150921416</c:v>
                </c:pt>
                <c:pt idx="68">
                  <c:v>90.365309627125129</c:v>
                </c:pt>
                <c:pt idx="69">
                  <c:v>91.432324135677348</c:v>
                </c:pt>
                <c:pt idx="70">
                  <c:v>91.553219312827636</c:v>
                </c:pt>
                <c:pt idx="71">
                  <c:v>90.589726969648808</c:v>
                </c:pt>
                <c:pt idx="72">
                  <c:v>91.244487196793713</c:v>
                </c:pt>
                <c:pt idx="73">
                  <c:v>91.686601943273203</c:v>
                </c:pt>
                <c:pt idx="74">
                  <c:v>90.988605034345994</c:v>
                </c:pt>
                <c:pt idx="75">
                  <c:v>90.771287735207892</c:v>
                </c:pt>
                <c:pt idx="76">
                  <c:v>91.498700778090566</c:v>
                </c:pt>
                <c:pt idx="77">
                  <c:v>97.659852459225903</c:v>
                </c:pt>
                <c:pt idx="78">
                  <c:v>97.997898898090639</c:v>
                </c:pt>
                <c:pt idx="79">
                  <c:v>96.752747829638238</c:v>
                </c:pt>
                <c:pt idx="80">
                  <c:v>99.431378697619394</c:v>
                </c:pt>
                <c:pt idx="81">
                  <c:v>98.216440463199859</c:v>
                </c:pt>
                <c:pt idx="82">
                  <c:v>96.361946327361892</c:v>
                </c:pt>
                <c:pt idx="83">
                  <c:v>93.37907113293933</c:v>
                </c:pt>
                <c:pt idx="84">
                  <c:v>92.694607963791967</c:v>
                </c:pt>
                <c:pt idx="85">
                  <c:v>89.406511183723353</c:v>
                </c:pt>
                <c:pt idx="86">
                  <c:v>86.623263244971852</c:v>
                </c:pt>
                <c:pt idx="87">
                  <c:v>84.575197080085061</c:v>
                </c:pt>
                <c:pt idx="88">
                  <c:v>82.527130915197731</c:v>
                </c:pt>
                <c:pt idx="89">
                  <c:v>81.133064645536862</c:v>
                </c:pt>
                <c:pt idx="90">
                  <c:v>78.430998585424291</c:v>
                </c:pt>
              </c:numCache>
            </c:numRef>
          </c:val>
          <c:smooth val="0"/>
        </c:ser>
        <c:ser>
          <c:idx val="1"/>
          <c:order val="1"/>
          <c:tx>
            <c:strRef>
              <c:f>Nigeria!$B$40</c:f>
              <c:strCache>
                <c:ptCount val="1"/>
                <c:pt idx="0">
                  <c:v>Labor income</c:v>
                </c:pt>
              </c:strCache>
            </c:strRef>
          </c:tx>
          <c:spPr>
            <a:ln w="41275"/>
          </c:spPr>
          <c:marker>
            <c:symbol val="none"/>
          </c:marker>
          <c:cat>
            <c:strRef>
              <c:f>Nigeria!$C$38:$CO$38</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Nigeria!$C$40:$CO$40</c:f>
              <c:numCache>
                <c:formatCode>General</c:formatCode>
                <c:ptCount val="91"/>
                <c:pt idx="0">
                  <c:v>0</c:v>
                </c:pt>
                <c:pt idx="1">
                  <c:v>2.1068159848338167E-3</c:v>
                </c:pt>
                <c:pt idx="2">
                  <c:v>7.3774924183854966E-3</c:v>
                </c:pt>
                <c:pt idx="3">
                  <c:v>9.8828096948160131E-3</c:v>
                </c:pt>
                <c:pt idx="4">
                  <c:v>1.3800733702292317E-2</c:v>
                </c:pt>
                <c:pt idx="5">
                  <c:v>2.9197355143599158E-2</c:v>
                </c:pt>
                <c:pt idx="6">
                  <c:v>4.7495792549261714E-2</c:v>
                </c:pt>
                <c:pt idx="7">
                  <c:v>8.3509289168473638E-2</c:v>
                </c:pt>
                <c:pt idx="8">
                  <c:v>0.10078483088996984</c:v>
                </c:pt>
                <c:pt idx="9">
                  <c:v>0.13398771513453603</c:v>
                </c:pt>
                <c:pt idx="10">
                  <c:v>0.14217063273850167</c:v>
                </c:pt>
                <c:pt idx="11">
                  <c:v>0.19687030594668395</c:v>
                </c:pt>
                <c:pt idx="12">
                  <c:v>0.24610361642778766</c:v>
                </c:pt>
                <c:pt idx="13">
                  <c:v>0.3690406953724783</c:v>
                </c:pt>
                <c:pt idx="14">
                  <c:v>0.66291135844351678</c:v>
                </c:pt>
                <c:pt idx="15">
                  <c:v>0.88699085260621768</c:v>
                </c:pt>
                <c:pt idx="16">
                  <c:v>1.62988395079561</c:v>
                </c:pt>
                <c:pt idx="17">
                  <c:v>2.7142908350440909</c:v>
                </c:pt>
                <c:pt idx="18">
                  <c:v>4.7506496563021399</c:v>
                </c:pt>
                <c:pt idx="19">
                  <c:v>6.6305395026033747</c:v>
                </c:pt>
                <c:pt idx="20">
                  <c:v>9.9882094766437124</c:v>
                </c:pt>
                <c:pt idx="21">
                  <c:v>13.481488106369351</c:v>
                </c:pt>
                <c:pt idx="22">
                  <c:v>17.706888279453228</c:v>
                </c:pt>
                <c:pt idx="23">
                  <c:v>23.357163829165291</c:v>
                </c:pt>
                <c:pt idx="24">
                  <c:v>29.923783203449705</c:v>
                </c:pt>
                <c:pt idx="25">
                  <c:v>37.236505301499626</c:v>
                </c:pt>
                <c:pt idx="26">
                  <c:v>42.970438433612706</c:v>
                </c:pt>
                <c:pt idx="27">
                  <c:v>51.131124305117865</c:v>
                </c:pt>
                <c:pt idx="28">
                  <c:v>61.639510552402562</c:v>
                </c:pt>
                <c:pt idx="29">
                  <c:v>68.71220419494577</c:v>
                </c:pt>
                <c:pt idx="30">
                  <c:v>79.875425923442933</c:v>
                </c:pt>
                <c:pt idx="31">
                  <c:v>84.825682734506969</c:v>
                </c:pt>
                <c:pt idx="32">
                  <c:v>90.290129267236537</c:v>
                </c:pt>
                <c:pt idx="33">
                  <c:v>97.263874908887473</c:v>
                </c:pt>
                <c:pt idx="34">
                  <c:v>101.99481466609586</c:v>
                </c:pt>
                <c:pt idx="35">
                  <c:v>108.99143240627173</c:v>
                </c:pt>
                <c:pt idx="36">
                  <c:v>112.98934444916007</c:v>
                </c:pt>
                <c:pt idx="37">
                  <c:v>113.68720758311765</c:v>
                </c:pt>
                <c:pt idx="38">
                  <c:v>120.5694800430267</c:v>
                </c:pt>
                <c:pt idx="39">
                  <c:v>128.87083132530316</c:v>
                </c:pt>
                <c:pt idx="40">
                  <c:v>138.69121435802396</c:v>
                </c:pt>
                <c:pt idx="41">
                  <c:v>141.24514722190696</c:v>
                </c:pt>
                <c:pt idx="42">
                  <c:v>144.82006300457579</c:v>
                </c:pt>
                <c:pt idx="43">
                  <c:v>151.24324339057921</c:v>
                </c:pt>
                <c:pt idx="44">
                  <c:v>152.44679279267424</c:v>
                </c:pt>
                <c:pt idx="45">
                  <c:v>156.96667321641192</c:v>
                </c:pt>
                <c:pt idx="46">
                  <c:v>150.51458076953418</c:v>
                </c:pt>
                <c:pt idx="47">
                  <c:v>145.772692905882</c:v>
                </c:pt>
                <c:pt idx="48">
                  <c:v>149.56758324690784</c:v>
                </c:pt>
                <c:pt idx="49">
                  <c:v>144.95421622333927</c:v>
                </c:pt>
                <c:pt idx="50">
                  <c:v>147.21575815484277</c:v>
                </c:pt>
                <c:pt idx="51">
                  <c:v>144.06485980125481</c:v>
                </c:pt>
                <c:pt idx="52">
                  <c:v>140.58735505997532</c:v>
                </c:pt>
                <c:pt idx="53">
                  <c:v>144.62221651015449</c:v>
                </c:pt>
                <c:pt idx="54">
                  <c:v>144.9728622806592</c:v>
                </c:pt>
                <c:pt idx="55">
                  <c:v>141.44524076258395</c:v>
                </c:pt>
                <c:pt idx="56">
                  <c:v>134.55900426937291</c:v>
                </c:pt>
                <c:pt idx="57">
                  <c:v>126.1283034966618</c:v>
                </c:pt>
                <c:pt idx="58">
                  <c:v>119.00542726825458</c:v>
                </c:pt>
                <c:pt idx="59">
                  <c:v>104.28000634076629</c:v>
                </c:pt>
                <c:pt idx="60">
                  <c:v>92.463742182772535</c:v>
                </c:pt>
                <c:pt idx="61">
                  <c:v>81.32532896870444</c:v>
                </c:pt>
                <c:pt idx="62">
                  <c:v>66.900208866826617</c:v>
                </c:pt>
                <c:pt idx="63">
                  <c:v>69.615124191974047</c:v>
                </c:pt>
                <c:pt idx="64">
                  <c:v>62.723835275318102</c:v>
                </c:pt>
                <c:pt idx="65">
                  <c:v>59.337921774345148</c:v>
                </c:pt>
                <c:pt idx="66">
                  <c:v>57.777112206742288</c:v>
                </c:pt>
                <c:pt idx="67">
                  <c:v>57.339177751700333</c:v>
                </c:pt>
                <c:pt idx="68">
                  <c:v>53.752426749321387</c:v>
                </c:pt>
                <c:pt idx="69">
                  <c:v>51.980993323070486</c:v>
                </c:pt>
                <c:pt idx="70">
                  <c:v>46.007945402284605</c:v>
                </c:pt>
                <c:pt idx="71">
                  <c:v>43.325918747957147</c:v>
                </c:pt>
                <c:pt idx="72">
                  <c:v>43.189244648075373</c:v>
                </c:pt>
                <c:pt idx="73">
                  <c:v>42.92450128298686</c:v>
                </c:pt>
                <c:pt idx="74">
                  <c:v>37.365592161673405</c:v>
                </c:pt>
                <c:pt idx="75">
                  <c:v>41.221910521473575</c:v>
                </c:pt>
                <c:pt idx="76">
                  <c:v>38.551731062038513</c:v>
                </c:pt>
                <c:pt idx="77">
                  <c:v>32.617714780477741</c:v>
                </c:pt>
                <c:pt idx="78">
                  <c:v>30.784599326087147</c:v>
                </c:pt>
                <c:pt idx="79">
                  <c:v>24.890750532283523</c:v>
                </c:pt>
                <c:pt idx="80">
                  <c:v>19.174839248096994</c:v>
                </c:pt>
                <c:pt idx="81">
                  <c:v>18.518291391268814</c:v>
                </c:pt>
                <c:pt idx="82">
                  <c:v>8.5651622628285722</c:v>
                </c:pt>
                <c:pt idx="83">
                  <c:v>5.0617590428836055</c:v>
                </c:pt>
                <c:pt idx="84">
                  <c:v>3.862848063824317</c:v>
                </c:pt>
                <c:pt idx="85">
                  <c:v>2.5520640785325437</c:v>
                </c:pt>
                <c:pt idx="86">
                  <c:v>2.6690949176913104</c:v>
                </c:pt>
                <c:pt idx="87">
                  <c:v>2.1029129954059491</c:v>
                </c:pt>
                <c:pt idx="88">
                  <c:v>0.58479913032657926</c:v>
                </c:pt>
                <c:pt idx="89">
                  <c:v>1.5915880802334335</c:v>
                </c:pt>
                <c:pt idx="90">
                  <c:v>0</c:v>
                </c:pt>
              </c:numCache>
            </c:numRef>
          </c:val>
          <c:smooth val="0"/>
        </c:ser>
        <c:dLbls>
          <c:showLegendKey val="0"/>
          <c:showVal val="0"/>
          <c:showCatName val="0"/>
          <c:showSerName val="0"/>
          <c:showPercent val="0"/>
          <c:showBubbleSize val="0"/>
        </c:dLbls>
        <c:marker val="1"/>
        <c:smooth val="0"/>
        <c:axId val="96065792"/>
        <c:axId val="101044992"/>
      </c:lineChart>
      <c:catAx>
        <c:axId val="96065792"/>
        <c:scaling>
          <c:orientation val="minMax"/>
        </c:scaling>
        <c:delete val="0"/>
        <c:axPos val="b"/>
        <c:majorTickMark val="out"/>
        <c:minorTickMark val="none"/>
        <c:tickLblPos val="nextTo"/>
        <c:crossAx val="101044992"/>
        <c:crosses val="autoZero"/>
        <c:auto val="1"/>
        <c:lblAlgn val="ctr"/>
        <c:lblOffset val="100"/>
        <c:tickLblSkip val="10"/>
        <c:tickMarkSkip val="10"/>
        <c:noMultiLvlLbl val="0"/>
      </c:catAx>
      <c:valAx>
        <c:axId val="101044992"/>
        <c:scaling>
          <c:orientation val="minMax"/>
        </c:scaling>
        <c:delete val="0"/>
        <c:axPos val="l"/>
        <c:title>
          <c:tx>
            <c:rich>
              <a:bodyPr rot="-5400000" vert="horz"/>
              <a:lstStyle/>
              <a:p>
                <a:pPr>
                  <a:defRPr/>
                </a:pPr>
                <a:r>
                  <a:rPr lang="en-US"/>
                  <a:t>Per capita flows (Naira 000s)</a:t>
                </a:r>
              </a:p>
            </c:rich>
          </c:tx>
          <c:layout/>
          <c:overlay val="0"/>
        </c:title>
        <c:numFmt formatCode="General" sourceLinked="1"/>
        <c:majorTickMark val="out"/>
        <c:minorTickMark val="none"/>
        <c:tickLblPos val="nextTo"/>
        <c:crossAx val="9606579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Nigeria!$B$16</c:f>
              <c:strCache>
                <c:ptCount val="1"/>
                <c:pt idx="0">
                  <c:v>Consumption</c:v>
                </c:pt>
              </c:strCache>
            </c:strRef>
          </c:tx>
          <c:cat>
            <c:strRef>
              <c:f>Nigeria!$C$15:$CO$15</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Nigeria!$C$16:$CO$16</c:f>
              <c:numCache>
                <c:formatCode>General</c:formatCode>
                <c:ptCount val="91"/>
                <c:pt idx="0">
                  <c:v>145128.81808073699</c:v>
                </c:pt>
                <c:pt idx="1">
                  <c:v>138501.88085911301</c:v>
                </c:pt>
                <c:pt idx="2">
                  <c:v>140099.74714551799</c:v>
                </c:pt>
                <c:pt idx="3">
                  <c:v>141745.367864687</c:v>
                </c:pt>
                <c:pt idx="4">
                  <c:v>143549.302262479</c:v>
                </c:pt>
                <c:pt idx="5">
                  <c:v>148783.13144617499</c:v>
                </c:pt>
                <c:pt idx="6">
                  <c:v>163368.21517466501</c:v>
                </c:pt>
                <c:pt idx="7">
                  <c:v>170235.021101527</c:v>
                </c:pt>
                <c:pt idx="8">
                  <c:v>173986.10351979599</c:v>
                </c:pt>
                <c:pt idx="9">
                  <c:v>173821.48876628399</c:v>
                </c:pt>
                <c:pt idx="10">
                  <c:v>181991.44409494899</c:v>
                </c:pt>
                <c:pt idx="11">
                  <c:v>182414.39727720901</c:v>
                </c:pt>
                <c:pt idx="12">
                  <c:v>188981.23597775601</c:v>
                </c:pt>
                <c:pt idx="13">
                  <c:v>191294.23646708101</c:v>
                </c:pt>
                <c:pt idx="14">
                  <c:v>199050.01214470499</c:v>
                </c:pt>
                <c:pt idx="15">
                  <c:v>204039.691823031</c:v>
                </c:pt>
                <c:pt idx="16">
                  <c:v>204067.40502222499</c:v>
                </c:pt>
                <c:pt idx="17">
                  <c:v>213692.76555445301</c:v>
                </c:pt>
                <c:pt idx="18">
                  <c:v>207617.57008687401</c:v>
                </c:pt>
                <c:pt idx="19">
                  <c:v>204773.17160947699</c:v>
                </c:pt>
                <c:pt idx="20">
                  <c:v>206638.30231876901</c:v>
                </c:pt>
                <c:pt idx="21">
                  <c:v>194617.596073375</c:v>
                </c:pt>
                <c:pt idx="22">
                  <c:v>197188.55604878199</c:v>
                </c:pt>
                <c:pt idx="23">
                  <c:v>191479.218338704</c:v>
                </c:pt>
                <c:pt idx="24">
                  <c:v>192251.45389553101</c:v>
                </c:pt>
                <c:pt idx="25">
                  <c:v>186950.376019755</c:v>
                </c:pt>
                <c:pt idx="26">
                  <c:v>173645.349211591</c:v>
                </c:pt>
                <c:pt idx="27">
                  <c:v>169193.19294200299</c:v>
                </c:pt>
                <c:pt idx="28">
                  <c:v>165823.84802159001</c:v>
                </c:pt>
                <c:pt idx="29">
                  <c:v>157598.48970811701</c:v>
                </c:pt>
                <c:pt idx="30">
                  <c:v>151250.78495964399</c:v>
                </c:pt>
                <c:pt idx="31">
                  <c:v>145044.89208518199</c:v>
                </c:pt>
                <c:pt idx="32">
                  <c:v>140390.81489394</c:v>
                </c:pt>
                <c:pt idx="33">
                  <c:v>131563.037713998</c:v>
                </c:pt>
                <c:pt idx="34">
                  <c:v>127073.33806677601</c:v>
                </c:pt>
                <c:pt idx="35">
                  <c:v>124850.31479692399</c:v>
                </c:pt>
                <c:pt idx="36">
                  <c:v>119548.364558637</c:v>
                </c:pt>
                <c:pt idx="37">
                  <c:v>118137.599977287</c:v>
                </c:pt>
                <c:pt idx="38">
                  <c:v>113963.623915006</c:v>
                </c:pt>
                <c:pt idx="39">
                  <c:v>110846.68702260499</c:v>
                </c:pt>
                <c:pt idx="40">
                  <c:v>106835.93822755299</c:v>
                </c:pt>
                <c:pt idx="41">
                  <c:v>101391.887879402</c:v>
                </c:pt>
                <c:pt idx="42">
                  <c:v>96173.029876315501</c:v>
                </c:pt>
                <c:pt idx="43">
                  <c:v>91414.259155774693</c:v>
                </c:pt>
                <c:pt idx="44">
                  <c:v>85195.0547773664</c:v>
                </c:pt>
                <c:pt idx="45">
                  <c:v>82579.601640509296</c:v>
                </c:pt>
                <c:pt idx="46">
                  <c:v>79382.275286474396</c:v>
                </c:pt>
                <c:pt idx="47">
                  <c:v>79284.699174072404</c:v>
                </c:pt>
                <c:pt idx="48">
                  <c:v>75975.137863493306</c:v>
                </c:pt>
                <c:pt idx="49">
                  <c:v>73552.4905100256</c:v>
                </c:pt>
                <c:pt idx="50">
                  <c:v>71095.707306486103</c:v>
                </c:pt>
                <c:pt idx="51">
                  <c:v>68382.974168148998</c:v>
                </c:pt>
                <c:pt idx="52">
                  <c:v>65946.784117980598</c:v>
                </c:pt>
                <c:pt idx="53">
                  <c:v>62234.447011037497</c:v>
                </c:pt>
                <c:pt idx="54">
                  <c:v>58571.1373783823</c:v>
                </c:pt>
                <c:pt idx="55">
                  <c:v>55348.496561893902</c:v>
                </c:pt>
                <c:pt idx="56">
                  <c:v>50899.593728111802</c:v>
                </c:pt>
                <c:pt idx="57">
                  <c:v>48301.2611915331</c:v>
                </c:pt>
                <c:pt idx="58">
                  <c:v>46434.843396267897</c:v>
                </c:pt>
                <c:pt idx="59">
                  <c:v>45562.593603305198</c:v>
                </c:pt>
                <c:pt idx="60">
                  <c:v>44440.652817623501</c:v>
                </c:pt>
                <c:pt idx="61">
                  <c:v>43930.958158631402</c:v>
                </c:pt>
                <c:pt idx="62">
                  <c:v>41211.627575545703</c:v>
                </c:pt>
                <c:pt idx="63">
                  <c:v>39011.425147613103</c:v>
                </c:pt>
                <c:pt idx="64">
                  <c:v>37800.982310247397</c:v>
                </c:pt>
                <c:pt idx="65">
                  <c:v>35823.483283214598</c:v>
                </c:pt>
                <c:pt idx="66">
                  <c:v>33231.828992162002</c:v>
                </c:pt>
                <c:pt idx="67">
                  <c:v>31432.151917528201</c:v>
                </c:pt>
                <c:pt idx="68">
                  <c:v>29275.558994590101</c:v>
                </c:pt>
                <c:pt idx="69">
                  <c:v>27507.597580866801</c:v>
                </c:pt>
                <c:pt idx="70">
                  <c:v>25446.942648342501</c:v>
                </c:pt>
                <c:pt idx="71">
                  <c:v>23143.501087297998</c:v>
                </c:pt>
                <c:pt idx="72">
                  <c:v>21315.077187119801</c:v>
                </c:pt>
                <c:pt idx="73">
                  <c:v>19471.208594887099</c:v>
                </c:pt>
                <c:pt idx="74">
                  <c:v>17454.8900353688</c:v>
                </c:pt>
                <c:pt idx="75">
                  <c:v>15622.8278746821</c:v>
                </c:pt>
                <c:pt idx="76">
                  <c:v>14022.0843955416</c:v>
                </c:pt>
                <c:pt idx="77">
                  <c:v>13211.620160389</c:v>
                </c:pt>
                <c:pt idx="78">
                  <c:v>11589.133525789301</c:v>
                </c:pt>
                <c:pt idx="79">
                  <c:v>9892.9684655805104</c:v>
                </c:pt>
                <c:pt idx="80">
                  <c:v>8672.9020068998507</c:v>
                </c:pt>
                <c:pt idx="81">
                  <c:v>7184.2379705616804</c:v>
                </c:pt>
                <c:pt idx="82">
                  <c:v>5835.8721934776904</c:v>
                </c:pt>
                <c:pt idx="83">
                  <c:v>4644.3014818678703</c:v>
                </c:pt>
                <c:pt idx="84">
                  <c:v>3747.1795269362901</c:v>
                </c:pt>
                <c:pt idx="85">
                  <c:v>2863.2435206587402</c:v>
                </c:pt>
                <c:pt idx="86">
                  <c:v>2124.3489078196899</c:v>
                </c:pt>
                <c:pt idx="87">
                  <c:v>1551.0245392516799</c:v>
                </c:pt>
                <c:pt idx="88">
                  <c:v>1120.6359106974701</c:v>
                </c:pt>
                <c:pt idx="89">
                  <c:v>810.03251742103998</c:v>
                </c:pt>
                <c:pt idx="90">
                  <c:v>1647.05097029391</c:v>
                </c:pt>
              </c:numCache>
            </c:numRef>
          </c:val>
        </c:ser>
        <c:ser>
          <c:idx val="2"/>
          <c:order val="1"/>
          <c:tx>
            <c:strRef>
              <c:f>Nigeria!$B$18</c:f>
              <c:strCache>
                <c:ptCount val="1"/>
                <c:pt idx="0">
                  <c:v>Labor income</c:v>
                </c:pt>
              </c:strCache>
            </c:strRef>
          </c:tx>
          <c:spPr>
            <a:solidFill>
              <a:schemeClr val="tx1">
                <a:alpha val="62000"/>
              </a:schemeClr>
            </a:solidFill>
          </c:spPr>
          <c:cat>
            <c:strRef>
              <c:f>Nigeria!$C$15:$CO$15</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Nigeria!$C$18:$CO$18</c:f>
              <c:numCache>
                <c:formatCode>General</c:formatCode>
                <c:ptCount val="91"/>
                <c:pt idx="0">
                  <c:v>0</c:v>
                </c:pt>
                <c:pt idx="1">
                  <c:v>10.392897971393401</c:v>
                </c:pt>
                <c:pt idx="2">
                  <c:v>34.911872907177703</c:v>
                </c:pt>
                <c:pt idx="3">
                  <c:v>44.993388635111302</c:v>
                </c:pt>
                <c:pt idx="4">
                  <c:v>60.616079393621597</c:v>
                </c:pt>
                <c:pt idx="5">
                  <c:v>124.049430522918</c:v>
                </c:pt>
                <c:pt idx="6">
                  <c:v>195.671313808539</c:v>
                </c:pt>
                <c:pt idx="7">
                  <c:v>334.31841595981399</c:v>
                </c:pt>
                <c:pt idx="8">
                  <c:v>392.78731043984698</c:v>
                </c:pt>
                <c:pt idx="9">
                  <c:v>509.06381371752701</c:v>
                </c:pt>
                <c:pt idx="10">
                  <c:v>527.40428293281195</c:v>
                </c:pt>
                <c:pt idx="11">
                  <c:v>714.32815550306702</c:v>
                </c:pt>
                <c:pt idx="12">
                  <c:v>871.62714713122705</c:v>
                </c:pt>
                <c:pt idx="13">
                  <c:v>1270.47573567989</c:v>
                </c:pt>
                <c:pt idx="14">
                  <c:v>2211.52002138538</c:v>
                </c:pt>
                <c:pt idx="15">
                  <c:v>2868.0866958839101</c:v>
                </c:pt>
                <c:pt idx="16">
                  <c:v>5105.3914415338904</c:v>
                </c:pt>
                <c:pt idx="17">
                  <c:v>8230.7123851359702</c:v>
                </c:pt>
                <c:pt idx="18">
                  <c:v>13940.306351453</c:v>
                </c:pt>
                <c:pt idx="19">
                  <c:v>18814.2155134926</c:v>
                </c:pt>
                <c:pt idx="20">
                  <c:v>27378.930701664998</c:v>
                </c:pt>
                <c:pt idx="21">
                  <c:v>35684.703609761396</c:v>
                </c:pt>
                <c:pt idx="22">
                  <c:v>45106.828220179901</c:v>
                </c:pt>
                <c:pt idx="23">
                  <c:v>56973.938513127599</c:v>
                </c:pt>
                <c:pt idx="24">
                  <c:v>69627.825785331705</c:v>
                </c:pt>
                <c:pt idx="25">
                  <c:v>82568.748166619494</c:v>
                </c:pt>
                <c:pt idx="26">
                  <c:v>90622.592075444394</c:v>
                </c:pt>
                <c:pt idx="27">
                  <c:v>102785.47340525</c:v>
                </c:pt>
                <c:pt idx="28">
                  <c:v>118728.484238274</c:v>
                </c:pt>
                <c:pt idx="29">
                  <c:v>127303.444272997</c:v>
                </c:pt>
                <c:pt idx="30">
                  <c:v>142234.01119102299</c:v>
                </c:pt>
                <c:pt idx="31">
                  <c:v>145207.48777814201</c:v>
                </c:pt>
                <c:pt idx="32">
                  <c:v>148585.68035824</c:v>
                </c:pt>
                <c:pt idx="33">
                  <c:v>153768.93398170601</c:v>
                </c:pt>
                <c:pt idx="34">
                  <c:v>154860.66500901201</c:v>
                </c:pt>
                <c:pt idx="35">
                  <c:v>159059.6986422</c:v>
                </c:pt>
                <c:pt idx="36">
                  <c:v>158589.810060641</c:v>
                </c:pt>
                <c:pt idx="37">
                  <c:v>153562.76826848101</c:v>
                </c:pt>
                <c:pt idx="38">
                  <c:v>156844.857795132</c:v>
                </c:pt>
                <c:pt idx="39">
                  <c:v>161558.40220764099</c:v>
                </c:pt>
                <c:pt idx="40">
                  <c:v>167608.748625315</c:v>
                </c:pt>
                <c:pt idx="41">
                  <c:v>164578.84554296601</c:v>
                </c:pt>
                <c:pt idx="42">
                  <c:v>162803.528788358</c:v>
                </c:pt>
                <c:pt idx="43">
                  <c:v>164170.00340317201</c:v>
                </c:pt>
                <c:pt idx="44">
                  <c:v>159851.43841219999</c:v>
                </c:pt>
                <c:pt idx="45">
                  <c:v>158975.846633582</c:v>
                </c:pt>
                <c:pt idx="46">
                  <c:v>147225.084606816</c:v>
                </c:pt>
                <c:pt idx="47">
                  <c:v>137549.946844447</c:v>
                </c:pt>
                <c:pt idx="48">
                  <c:v>135884.69202873099</c:v>
                </c:pt>
                <c:pt idx="49">
                  <c:v>126563.729856868</c:v>
                </c:pt>
                <c:pt idx="50">
                  <c:v>123500.624457921</c:v>
                </c:pt>
                <c:pt idx="51">
                  <c:v>116164.394662985</c:v>
                </c:pt>
                <c:pt idx="52">
                  <c:v>108430.387575042</c:v>
                </c:pt>
                <c:pt idx="53">
                  <c:v>105869.39199631001</c:v>
                </c:pt>
                <c:pt idx="54">
                  <c:v>100153.777042282</c:v>
                </c:pt>
                <c:pt idx="55">
                  <c:v>92054.967257382596</c:v>
                </c:pt>
                <c:pt idx="56">
                  <c:v>82145.042690349699</c:v>
                </c:pt>
                <c:pt idx="57">
                  <c:v>72710.192143148597</c:v>
                </c:pt>
                <c:pt idx="58">
                  <c:v>65711.702796421203</c:v>
                </c:pt>
                <c:pt idx="59">
                  <c:v>55700.852546901297</c:v>
                </c:pt>
                <c:pt idx="60">
                  <c:v>47695.849521366101</c:v>
                </c:pt>
                <c:pt idx="61">
                  <c:v>40564.992764260802</c:v>
                </c:pt>
                <c:pt idx="62">
                  <c:v>32051.1541657991</c:v>
                </c:pt>
                <c:pt idx="63">
                  <c:v>31615.847882033398</c:v>
                </c:pt>
                <c:pt idx="64">
                  <c:v>26722.925504531799</c:v>
                </c:pt>
                <c:pt idx="65">
                  <c:v>23699.921984204098</c:v>
                </c:pt>
                <c:pt idx="66">
                  <c:v>21572.529270192401</c:v>
                </c:pt>
                <c:pt idx="67">
                  <c:v>19956.900816479301</c:v>
                </c:pt>
                <c:pt idx="68">
                  <c:v>17414.1199415509</c:v>
                </c:pt>
                <c:pt idx="69">
                  <c:v>15638.585803232399</c:v>
                </c:pt>
                <c:pt idx="70">
                  <c:v>12787.770400728799</c:v>
                </c:pt>
                <c:pt idx="71">
                  <c:v>11068.7324180531</c:v>
                </c:pt>
                <c:pt idx="72">
                  <c:v>10089.180306769</c:v>
                </c:pt>
                <c:pt idx="73">
                  <c:v>9115.7475639640707</c:v>
                </c:pt>
                <c:pt idx="74">
                  <c:v>7168.0657379267795</c:v>
                </c:pt>
                <c:pt idx="75">
                  <c:v>7094.7854636718603</c:v>
                </c:pt>
                <c:pt idx="76">
                  <c:v>5908.0142335263399</c:v>
                </c:pt>
                <c:pt idx="77">
                  <c:v>4412.5896909325902</c:v>
                </c:pt>
                <c:pt idx="78">
                  <c:v>3640.55593170374</c:v>
                </c:pt>
                <c:pt idx="79">
                  <c:v>2545.0792419259901</c:v>
                </c:pt>
                <c:pt idx="80">
                  <c:v>1672.52535341526</c:v>
                </c:pt>
                <c:pt idx="81">
                  <c:v>1354.5574603971399</c:v>
                </c:pt>
                <c:pt idx="82">
                  <c:v>518.72335696142397</c:v>
                </c:pt>
                <c:pt idx="83">
                  <c:v>251.751647756859</c:v>
                </c:pt>
                <c:pt idx="84">
                  <c:v>156.15563298009801</c:v>
                </c:pt>
                <c:pt idx="85">
                  <c:v>81.729852115004704</c:v>
                </c:pt>
                <c:pt idx="86">
                  <c:v>65.456883761461697</c:v>
                </c:pt>
                <c:pt idx="87">
                  <c:v>38.565321422749697</c:v>
                </c:pt>
                <c:pt idx="88">
                  <c:v>7.9409873907046196</c:v>
                </c:pt>
                <c:pt idx="89">
                  <c:v>15.890415393050599</c:v>
                </c:pt>
                <c:pt idx="90">
                  <c:v>0</c:v>
                </c:pt>
              </c:numCache>
            </c:numRef>
          </c:val>
        </c:ser>
        <c:dLbls>
          <c:showLegendKey val="0"/>
          <c:showVal val="0"/>
          <c:showCatName val="0"/>
          <c:showSerName val="0"/>
          <c:showPercent val="0"/>
          <c:showBubbleSize val="0"/>
        </c:dLbls>
        <c:axId val="36906496"/>
        <c:axId val="36908416"/>
      </c:areaChart>
      <c:catAx>
        <c:axId val="36906496"/>
        <c:scaling>
          <c:orientation val="minMax"/>
        </c:scaling>
        <c:delete val="0"/>
        <c:axPos val="b"/>
        <c:title>
          <c:tx>
            <c:rich>
              <a:bodyPr/>
              <a:lstStyle/>
              <a:p>
                <a:pPr>
                  <a:defRPr/>
                </a:pPr>
                <a:r>
                  <a:rPr lang="en-US"/>
                  <a:t>Age</a:t>
                </a:r>
              </a:p>
            </c:rich>
          </c:tx>
          <c:layout/>
          <c:overlay val="0"/>
        </c:title>
        <c:numFmt formatCode="General" sourceLinked="1"/>
        <c:majorTickMark val="out"/>
        <c:minorTickMark val="none"/>
        <c:tickLblPos val="nextTo"/>
        <c:crossAx val="36908416"/>
        <c:crosses val="autoZero"/>
        <c:auto val="1"/>
        <c:lblAlgn val="ctr"/>
        <c:lblOffset val="100"/>
        <c:tickLblSkip val="10"/>
        <c:tickMarkSkip val="10"/>
        <c:noMultiLvlLbl val="0"/>
      </c:catAx>
      <c:valAx>
        <c:axId val="36908416"/>
        <c:scaling>
          <c:orientation val="minMax"/>
        </c:scaling>
        <c:delete val="0"/>
        <c:axPos val="l"/>
        <c:title>
          <c:tx>
            <c:rich>
              <a:bodyPr rot="-5400000" vert="horz"/>
              <a:lstStyle/>
              <a:p>
                <a:pPr>
                  <a:defRPr/>
                </a:pPr>
                <a:r>
                  <a:rPr lang="en-US"/>
                  <a:t>Naira (millions)</a:t>
                </a:r>
              </a:p>
            </c:rich>
          </c:tx>
          <c:layout/>
          <c:overlay val="0"/>
        </c:title>
        <c:numFmt formatCode="General" sourceLinked="1"/>
        <c:majorTickMark val="out"/>
        <c:minorTickMark val="none"/>
        <c:tickLblPos val="nextTo"/>
        <c:crossAx val="36906496"/>
        <c:crosses val="autoZero"/>
        <c:crossBetween val="midCat"/>
      </c:valAx>
    </c:plotArea>
    <c:legend>
      <c:legendPos val="b"/>
      <c:layout>
        <c:manualLayout>
          <c:xMode val="edge"/>
          <c:yMode val="edge"/>
          <c:x val="0.19783257355988396"/>
          <c:y val="0.91872981915127139"/>
          <c:w val="0.75345765989777591"/>
          <c:h val="6.440855066101131E-2"/>
        </c:manualLayout>
      </c:layout>
      <c:overlay val="0"/>
    </c:legend>
    <c:plotVisOnly val="1"/>
    <c:dispBlanksAs val="zero"/>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Nigeria!$B$16</c:f>
              <c:strCache>
                <c:ptCount val="1"/>
                <c:pt idx="0">
                  <c:v>Consumption</c:v>
                </c:pt>
              </c:strCache>
            </c:strRef>
          </c:tx>
          <c:cat>
            <c:strRef>
              <c:f>Nigeria!$C$15:$CO$15</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Nigeria!$C$16:$CO$16</c:f>
              <c:numCache>
                <c:formatCode>General</c:formatCode>
                <c:ptCount val="91"/>
                <c:pt idx="0">
                  <c:v>145128.81808073699</c:v>
                </c:pt>
                <c:pt idx="1">
                  <c:v>138501.88085911301</c:v>
                </c:pt>
                <c:pt idx="2">
                  <c:v>140099.74714551799</c:v>
                </c:pt>
                <c:pt idx="3">
                  <c:v>141745.367864687</c:v>
                </c:pt>
                <c:pt idx="4">
                  <c:v>143549.302262479</c:v>
                </c:pt>
                <c:pt idx="5">
                  <c:v>148783.13144617499</c:v>
                </c:pt>
                <c:pt idx="6">
                  <c:v>163368.21517466501</c:v>
                </c:pt>
                <c:pt idx="7">
                  <c:v>170235.021101527</c:v>
                </c:pt>
                <c:pt idx="8">
                  <c:v>173986.10351979599</c:v>
                </c:pt>
                <c:pt idx="9">
                  <c:v>173821.48876628399</c:v>
                </c:pt>
                <c:pt idx="10">
                  <c:v>181991.44409494899</c:v>
                </c:pt>
                <c:pt idx="11">
                  <c:v>182414.39727720901</c:v>
                </c:pt>
                <c:pt idx="12">
                  <c:v>188981.23597775601</c:v>
                </c:pt>
                <c:pt idx="13">
                  <c:v>191294.23646708101</c:v>
                </c:pt>
                <c:pt idx="14">
                  <c:v>199050.01214470499</c:v>
                </c:pt>
                <c:pt idx="15">
                  <c:v>204039.691823031</c:v>
                </c:pt>
                <c:pt idx="16">
                  <c:v>204067.40502222499</c:v>
                </c:pt>
                <c:pt idx="17">
                  <c:v>213692.76555445301</c:v>
                </c:pt>
                <c:pt idx="18">
                  <c:v>207617.57008687401</c:v>
                </c:pt>
                <c:pt idx="19">
                  <c:v>204773.17160947699</c:v>
                </c:pt>
                <c:pt idx="20">
                  <c:v>206638.30231876901</c:v>
                </c:pt>
                <c:pt idx="21">
                  <c:v>194617.596073375</c:v>
                </c:pt>
                <c:pt idx="22">
                  <c:v>197188.55604878199</c:v>
                </c:pt>
                <c:pt idx="23">
                  <c:v>191479.218338704</c:v>
                </c:pt>
                <c:pt idx="24">
                  <c:v>192251.45389553101</c:v>
                </c:pt>
                <c:pt idx="25">
                  <c:v>186950.376019755</c:v>
                </c:pt>
                <c:pt idx="26">
                  <c:v>173645.349211591</c:v>
                </c:pt>
                <c:pt idx="27">
                  <c:v>169193.19294200299</c:v>
                </c:pt>
                <c:pt idx="28">
                  <c:v>165823.84802159001</c:v>
                </c:pt>
                <c:pt idx="29">
                  <c:v>157598.48970811701</c:v>
                </c:pt>
                <c:pt idx="30">
                  <c:v>151250.78495964399</c:v>
                </c:pt>
                <c:pt idx="31">
                  <c:v>145044.89208518199</c:v>
                </c:pt>
                <c:pt idx="32">
                  <c:v>140390.81489394</c:v>
                </c:pt>
                <c:pt idx="33">
                  <c:v>131563.037713998</c:v>
                </c:pt>
                <c:pt idx="34">
                  <c:v>127073.33806677601</c:v>
                </c:pt>
                <c:pt idx="35">
                  <c:v>124850.31479692399</c:v>
                </c:pt>
                <c:pt idx="36">
                  <c:v>119548.364558637</c:v>
                </c:pt>
                <c:pt idx="37">
                  <c:v>118137.599977287</c:v>
                </c:pt>
                <c:pt idx="38">
                  <c:v>113963.623915006</c:v>
                </c:pt>
                <c:pt idx="39">
                  <c:v>110846.68702260499</c:v>
                </c:pt>
                <c:pt idx="40">
                  <c:v>106835.93822755299</c:v>
                </c:pt>
                <c:pt idx="41">
                  <c:v>101391.887879402</c:v>
                </c:pt>
                <c:pt idx="42">
                  <c:v>96173.029876315501</c:v>
                </c:pt>
                <c:pt idx="43">
                  <c:v>91414.259155774693</c:v>
                </c:pt>
                <c:pt idx="44">
                  <c:v>85195.0547773664</c:v>
                </c:pt>
                <c:pt idx="45">
                  <c:v>82579.601640509296</c:v>
                </c:pt>
                <c:pt idx="46">
                  <c:v>79382.275286474396</c:v>
                </c:pt>
                <c:pt idx="47">
                  <c:v>79284.699174072404</c:v>
                </c:pt>
                <c:pt idx="48">
                  <c:v>75975.137863493306</c:v>
                </c:pt>
                <c:pt idx="49">
                  <c:v>73552.4905100256</c:v>
                </c:pt>
                <c:pt idx="50">
                  <c:v>71095.707306486103</c:v>
                </c:pt>
                <c:pt idx="51">
                  <c:v>68382.974168148998</c:v>
                </c:pt>
                <c:pt idx="52">
                  <c:v>65946.784117980598</c:v>
                </c:pt>
                <c:pt idx="53">
                  <c:v>62234.447011037497</c:v>
                </c:pt>
                <c:pt idx="54">
                  <c:v>58571.1373783823</c:v>
                </c:pt>
                <c:pt idx="55">
                  <c:v>55348.496561893902</c:v>
                </c:pt>
                <c:pt idx="56">
                  <c:v>50899.593728111802</c:v>
                </c:pt>
                <c:pt idx="57">
                  <c:v>48301.2611915331</c:v>
                </c:pt>
                <c:pt idx="58">
                  <c:v>46434.843396267897</c:v>
                </c:pt>
                <c:pt idx="59">
                  <c:v>45562.593603305198</c:v>
                </c:pt>
                <c:pt idx="60">
                  <c:v>44440.652817623501</c:v>
                </c:pt>
                <c:pt idx="61">
                  <c:v>43930.958158631402</c:v>
                </c:pt>
                <c:pt idx="62">
                  <c:v>41211.627575545703</c:v>
                </c:pt>
                <c:pt idx="63">
                  <c:v>39011.425147613103</c:v>
                </c:pt>
                <c:pt idx="64">
                  <c:v>37800.982310247397</c:v>
                </c:pt>
                <c:pt idx="65">
                  <c:v>35823.483283214598</c:v>
                </c:pt>
                <c:pt idx="66">
                  <c:v>33231.828992162002</c:v>
                </c:pt>
                <c:pt idx="67">
                  <c:v>31432.151917528201</c:v>
                </c:pt>
                <c:pt idx="68">
                  <c:v>29275.558994590101</c:v>
                </c:pt>
                <c:pt idx="69">
                  <c:v>27507.597580866801</c:v>
                </c:pt>
                <c:pt idx="70">
                  <c:v>25446.942648342501</c:v>
                </c:pt>
                <c:pt idx="71">
                  <c:v>23143.501087297998</c:v>
                </c:pt>
                <c:pt idx="72">
                  <c:v>21315.077187119801</c:v>
                </c:pt>
                <c:pt idx="73">
                  <c:v>19471.208594887099</c:v>
                </c:pt>
                <c:pt idx="74">
                  <c:v>17454.8900353688</c:v>
                </c:pt>
                <c:pt idx="75">
                  <c:v>15622.8278746821</c:v>
                </c:pt>
                <c:pt idx="76">
                  <c:v>14022.0843955416</c:v>
                </c:pt>
                <c:pt idx="77">
                  <c:v>13211.620160389</c:v>
                </c:pt>
                <c:pt idx="78">
                  <c:v>11589.133525789301</c:v>
                </c:pt>
                <c:pt idx="79">
                  <c:v>9892.9684655805104</c:v>
                </c:pt>
                <c:pt idx="80">
                  <c:v>8672.9020068998507</c:v>
                </c:pt>
                <c:pt idx="81">
                  <c:v>7184.2379705616804</c:v>
                </c:pt>
                <c:pt idx="82">
                  <c:v>5835.8721934776904</c:v>
                </c:pt>
                <c:pt idx="83">
                  <c:v>4644.3014818678703</c:v>
                </c:pt>
                <c:pt idx="84">
                  <c:v>3747.1795269362901</c:v>
                </c:pt>
                <c:pt idx="85">
                  <c:v>2863.2435206587402</c:v>
                </c:pt>
                <c:pt idx="86">
                  <c:v>2124.3489078196899</c:v>
                </c:pt>
                <c:pt idx="87">
                  <c:v>1551.0245392516799</c:v>
                </c:pt>
                <c:pt idx="88">
                  <c:v>1120.6359106974701</c:v>
                </c:pt>
                <c:pt idx="89">
                  <c:v>810.03251742103998</c:v>
                </c:pt>
                <c:pt idx="90">
                  <c:v>1647.05097029391</c:v>
                </c:pt>
              </c:numCache>
            </c:numRef>
          </c:val>
        </c:ser>
        <c:ser>
          <c:idx val="1"/>
          <c:order val="1"/>
          <c:tx>
            <c:strRef>
              <c:f>Nigeria!$B$17</c:f>
              <c:strCache>
                <c:ptCount val="1"/>
                <c:pt idx="0">
                  <c:v>Human capital spending</c:v>
                </c:pt>
              </c:strCache>
            </c:strRef>
          </c:tx>
          <c:cat>
            <c:strRef>
              <c:f>Nigeria!$C$15:$CO$15</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Nigeria!$C$17:$CO$17</c:f>
              <c:numCache>
                <c:formatCode>General</c:formatCode>
                <c:ptCount val="91"/>
                <c:pt idx="0">
                  <c:v>26606.315346173287</c:v>
                </c:pt>
                <c:pt idx="1">
                  <c:v>25219.01509665342</c:v>
                </c:pt>
                <c:pt idx="2">
                  <c:v>23969.435286650649</c:v>
                </c:pt>
                <c:pt idx="3">
                  <c:v>22926.592802698451</c:v>
                </c:pt>
                <c:pt idx="4">
                  <c:v>25334.6606957191</c:v>
                </c:pt>
                <c:pt idx="5">
                  <c:v>37101.229049201298</c:v>
                </c:pt>
                <c:pt idx="6">
                  <c:v>41157.223684798359</c:v>
                </c:pt>
                <c:pt idx="7">
                  <c:v>42119.490869953603</c:v>
                </c:pt>
                <c:pt idx="8">
                  <c:v>39216.115429594531</c:v>
                </c:pt>
                <c:pt idx="9">
                  <c:v>44652.925804700841</c:v>
                </c:pt>
                <c:pt idx="10">
                  <c:v>42231.251774009579</c:v>
                </c:pt>
                <c:pt idx="11">
                  <c:v>45849.081347665284</c:v>
                </c:pt>
                <c:pt idx="12">
                  <c:v>46565.733018715953</c:v>
                </c:pt>
                <c:pt idx="13">
                  <c:v>52107.839690118097</c:v>
                </c:pt>
                <c:pt idx="14">
                  <c:v>55139.62364091882</c:v>
                </c:pt>
                <c:pt idx="15">
                  <c:v>52860.641916126493</c:v>
                </c:pt>
                <c:pt idx="16">
                  <c:v>59328.795252624433</c:v>
                </c:pt>
                <c:pt idx="17">
                  <c:v>52749.952571070229</c:v>
                </c:pt>
                <c:pt idx="18">
                  <c:v>25638.568700954049</c:v>
                </c:pt>
                <c:pt idx="19">
                  <c:v>29975.26931571637</c:v>
                </c:pt>
                <c:pt idx="20">
                  <c:v>19425.25724948732</c:v>
                </c:pt>
                <c:pt idx="21">
                  <c:v>22915.216773882803</c:v>
                </c:pt>
                <c:pt idx="22">
                  <c:v>19320.576265008931</c:v>
                </c:pt>
                <c:pt idx="23">
                  <c:v>23868.787322302873</c:v>
                </c:pt>
                <c:pt idx="24">
                  <c:v>18668.008133984469</c:v>
                </c:pt>
                <c:pt idx="25">
                  <c:v>6468.4040324341195</c:v>
                </c:pt>
                <c:pt idx="26">
                  <c:v>7143.4719261069604</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numCache>
            </c:numRef>
          </c:val>
        </c:ser>
        <c:ser>
          <c:idx val="2"/>
          <c:order val="2"/>
          <c:tx>
            <c:strRef>
              <c:f>Nigeria!$B$18</c:f>
              <c:strCache>
                <c:ptCount val="1"/>
                <c:pt idx="0">
                  <c:v>Labor income</c:v>
                </c:pt>
              </c:strCache>
            </c:strRef>
          </c:tx>
          <c:spPr>
            <a:solidFill>
              <a:schemeClr val="tx1">
                <a:alpha val="62000"/>
              </a:schemeClr>
            </a:solidFill>
          </c:spPr>
          <c:cat>
            <c:strRef>
              <c:f>Nigeria!$C$15:$CO$15</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Nigeria!$C$18:$CO$18</c:f>
              <c:numCache>
                <c:formatCode>General</c:formatCode>
                <c:ptCount val="91"/>
                <c:pt idx="0">
                  <c:v>0</c:v>
                </c:pt>
                <c:pt idx="1">
                  <c:v>10.392897971393401</c:v>
                </c:pt>
                <c:pt idx="2">
                  <c:v>34.911872907177703</c:v>
                </c:pt>
                <c:pt idx="3">
                  <c:v>44.993388635111302</c:v>
                </c:pt>
                <c:pt idx="4">
                  <c:v>60.616079393621597</c:v>
                </c:pt>
                <c:pt idx="5">
                  <c:v>124.049430522918</c:v>
                </c:pt>
                <c:pt idx="6">
                  <c:v>195.671313808539</c:v>
                </c:pt>
                <c:pt idx="7">
                  <c:v>334.31841595981399</c:v>
                </c:pt>
                <c:pt idx="8">
                  <c:v>392.78731043984698</c:v>
                </c:pt>
                <c:pt idx="9">
                  <c:v>509.06381371752701</c:v>
                </c:pt>
                <c:pt idx="10">
                  <c:v>527.40428293281195</c:v>
                </c:pt>
                <c:pt idx="11">
                  <c:v>714.32815550306702</c:v>
                </c:pt>
                <c:pt idx="12">
                  <c:v>871.62714713122705</c:v>
                </c:pt>
                <c:pt idx="13">
                  <c:v>1270.47573567989</c:v>
                </c:pt>
                <c:pt idx="14">
                  <c:v>2211.52002138538</c:v>
                </c:pt>
                <c:pt idx="15">
                  <c:v>2868.0866958839101</c:v>
                </c:pt>
                <c:pt idx="16">
                  <c:v>5105.3914415338904</c:v>
                </c:pt>
                <c:pt idx="17">
                  <c:v>8230.7123851359702</c:v>
                </c:pt>
                <c:pt idx="18">
                  <c:v>13940.306351453</c:v>
                </c:pt>
                <c:pt idx="19">
                  <c:v>18814.2155134926</c:v>
                </c:pt>
                <c:pt idx="20">
                  <c:v>27378.930701664998</c:v>
                </c:pt>
                <c:pt idx="21">
                  <c:v>35684.703609761396</c:v>
                </c:pt>
                <c:pt idx="22">
                  <c:v>45106.828220179901</c:v>
                </c:pt>
                <c:pt idx="23">
                  <c:v>56973.938513127599</c:v>
                </c:pt>
                <c:pt idx="24">
                  <c:v>69627.825785331705</c:v>
                </c:pt>
                <c:pt idx="25">
                  <c:v>82568.748166619494</c:v>
                </c:pt>
                <c:pt idx="26">
                  <c:v>90622.592075444394</c:v>
                </c:pt>
                <c:pt idx="27">
                  <c:v>102785.47340525</c:v>
                </c:pt>
                <c:pt idx="28">
                  <c:v>118728.484238274</c:v>
                </c:pt>
                <c:pt idx="29">
                  <c:v>127303.444272997</c:v>
                </c:pt>
                <c:pt idx="30">
                  <c:v>142234.01119102299</c:v>
                </c:pt>
                <c:pt idx="31">
                  <c:v>145207.48777814201</c:v>
                </c:pt>
                <c:pt idx="32">
                  <c:v>148585.68035824</c:v>
                </c:pt>
                <c:pt idx="33">
                  <c:v>153768.93398170601</c:v>
                </c:pt>
                <c:pt idx="34">
                  <c:v>154860.66500901201</c:v>
                </c:pt>
                <c:pt idx="35">
                  <c:v>159059.6986422</c:v>
                </c:pt>
                <c:pt idx="36">
                  <c:v>158589.810060641</c:v>
                </c:pt>
                <c:pt idx="37">
                  <c:v>153562.76826848101</c:v>
                </c:pt>
                <c:pt idx="38">
                  <c:v>156844.857795132</c:v>
                </c:pt>
                <c:pt idx="39">
                  <c:v>161558.40220764099</c:v>
                </c:pt>
                <c:pt idx="40">
                  <c:v>167608.748625315</c:v>
                </c:pt>
                <c:pt idx="41">
                  <c:v>164578.84554296601</c:v>
                </c:pt>
                <c:pt idx="42">
                  <c:v>162803.528788358</c:v>
                </c:pt>
                <c:pt idx="43">
                  <c:v>164170.00340317201</c:v>
                </c:pt>
                <c:pt idx="44">
                  <c:v>159851.43841219999</c:v>
                </c:pt>
                <c:pt idx="45">
                  <c:v>158975.846633582</c:v>
                </c:pt>
                <c:pt idx="46">
                  <c:v>147225.084606816</c:v>
                </c:pt>
                <c:pt idx="47">
                  <c:v>137549.946844447</c:v>
                </c:pt>
                <c:pt idx="48">
                  <c:v>135884.69202873099</c:v>
                </c:pt>
                <c:pt idx="49">
                  <c:v>126563.729856868</c:v>
                </c:pt>
                <c:pt idx="50">
                  <c:v>123500.624457921</c:v>
                </c:pt>
                <c:pt idx="51">
                  <c:v>116164.394662985</c:v>
                </c:pt>
                <c:pt idx="52">
                  <c:v>108430.387575042</c:v>
                </c:pt>
                <c:pt idx="53">
                  <c:v>105869.39199631001</c:v>
                </c:pt>
                <c:pt idx="54">
                  <c:v>100153.777042282</c:v>
                </c:pt>
                <c:pt idx="55">
                  <c:v>92054.967257382596</c:v>
                </c:pt>
                <c:pt idx="56">
                  <c:v>82145.042690349699</c:v>
                </c:pt>
                <c:pt idx="57">
                  <c:v>72710.192143148597</c:v>
                </c:pt>
                <c:pt idx="58">
                  <c:v>65711.702796421203</c:v>
                </c:pt>
                <c:pt idx="59">
                  <c:v>55700.852546901297</c:v>
                </c:pt>
                <c:pt idx="60">
                  <c:v>47695.849521366101</c:v>
                </c:pt>
                <c:pt idx="61">
                  <c:v>40564.992764260802</c:v>
                </c:pt>
                <c:pt idx="62">
                  <c:v>32051.1541657991</c:v>
                </c:pt>
                <c:pt idx="63">
                  <c:v>31615.847882033398</c:v>
                </c:pt>
                <c:pt idx="64">
                  <c:v>26722.925504531799</c:v>
                </c:pt>
                <c:pt idx="65">
                  <c:v>23699.921984204098</c:v>
                </c:pt>
                <c:pt idx="66">
                  <c:v>21572.529270192401</c:v>
                </c:pt>
                <c:pt idx="67">
                  <c:v>19956.900816479301</c:v>
                </c:pt>
                <c:pt idx="68">
                  <c:v>17414.1199415509</c:v>
                </c:pt>
                <c:pt idx="69">
                  <c:v>15638.585803232399</c:v>
                </c:pt>
                <c:pt idx="70">
                  <c:v>12787.770400728799</c:v>
                </c:pt>
                <c:pt idx="71">
                  <c:v>11068.7324180531</c:v>
                </c:pt>
                <c:pt idx="72">
                  <c:v>10089.180306769</c:v>
                </c:pt>
                <c:pt idx="73">
                  <c:v>9115.7475639640707</c:v>
                </c:pt>
                <c:pt idx="74">
                  <c:v>7168.0657379267795</c:v>
                </c:pt>
                <c:pt idx="75">
                  <c:v>7094.7854636718603</c:v>
                </c:pt>
                <c:pt idx="76">
                  <c:v>5908.0142335263399</c:v>
                </c:pt>
                <c:pt idx="77">
                  <c:v>4412.5896909325902</c:v>
                </c:pt>
                <c:pt idx="78">
                  <c:v>3640.55593170374</c:v>
                </c:pt>
                <c:pt idx="79">
                  <c:v>2545.0792419259901</c:v>
                </c:pt>
                <c:pt idx="80">
                  <c:v>1672.52535341526</c:v>
                </c:pt>
                <c:pt idx="81">
                  <c:v>1354.5574603971399</c:v>
                </c:pt>
                <c:pt idx="82">
                  <c:v>518.72335696142397</c:v>
                </c:pt>
                <c:pt idx="83">
                  <c:v>251.751647756859</c:v>
                </c:pt>
                <c:pt idx="84">
                  <c:v>156.15563298009801</c:v>
                </c:pt>
                <c:pt idx="85">
                  <c:v>81.729852115004704</c:v>
                </c:pt>
                <c:pt idx="86">
                  <c:v>65.456883761461697</c:v>
                </c:pt>
                <c:pt idx="87">
                  <c:v>38.565321422749697</c:v>
                </c:pt>
                <c:pt idx="88">
                  <c:v>7.9409873907046196</c:v>
                </c:pt>
                <c:pt idx="89">
                  <c:v>15.890415393050599</c:v>
                </c:pt>
                <c:pt idx="90">
                  <c:v>0</c:v>
                </c:pt>
              </c:numCache>
            </c:numRef>
          </c:val>
        </c:ser>
        <c:dLbls>
          <c:showLegendKey val="0"/>
          <c:showVal val="0"/>
          <c:showCatName val="0"/>
          <c:showSerName val="0"/>
          <c:showPercent val="0"/>
          <c:showBubbleSize val="0"/>
        </c:dLbls>
        <c:axId val="37686272"/>
        <c:axId val="37704832"/>
      </c:areaChart>
      <c:catAx>
        <c:axId val="37686272"/>
        <c:scaling>
          <c:orientation val="minMax"/>
        </c:scaling>
        <c:delete val="0"/>
        <c:axPos val="b"/>
        <c:title>
          <c:tx>
            <c:rich>
              <a:bodyPr/>
              <a:lstStyle/>
              <a:p>
                <a:pPr>
                  <a:defRPr/>
                </a:pPr>
                <a:r>
                  <a:rPr lang="en-US"/>
                  <a:t>Age</a:t>
                </a:r>
              </a:p>
            </c:rich>
          </c:tx>
          <c:layout/>
          <c:overlay val="0"/>
        </c:title>
        <c:numFmt formatCode="General" sourceLinked="1"/>
        <c:majorTickMark val="out"/>
        <c:minorTickMark val="none"/>
        <c:tickLblPos val="nextTo"/>
        <c:crossAx val="37704832"/>
        <c:crosses val="autoZero"/>
        <c:auto val="1"/>
        <c:lblAlgn val="ctr"/>
        <c:lblOffset val="100"/>
        <c:tickLblSkip val="10"/>
        <c:tickMarkSkip val="10"/>
        <c:noMultiLvlLbl val="0"/>
      </c:catAx>
      <c:valAx>
        <c:axId val="37704832"/>
        <c:scaling>
          <c:orientation val="minMax"/>
        </c:scaling>
        <c:delete val="0"/>
        <c:axPos val="l"/>
        <c:title>
          <c:tx>
            <c:rich>
              <a:bodyPr rot="-5400000" vert="horz"/>
              <a:lstStyle/>
              <a:p>
                <a:pPr>
                  <a:defRPr/>
                </a:pPr>
                <a:r>
                  <a:rPr lang="en-US"/>
                  <a:t>Naira (millions)</a:t>
                </a:r>
              </a:p>
            </c:rich>
          </c:tx>
          <c:layout/>
          <c:overlay val="0"/>
        </c:title>
        <c:numFmt formatCode="General" sourceLinked="1"/>
        <c:majorTickMark val="out"/>
        <c:minorTickMark val="none"/>
        <c:tickLblPos val="nextTo"/>
        <c:crossAx val="37686272"/>
        <c:crosses val="autoZero"/>
        <c:crossBetween val="midCat"/>
      </c:valAx>
    </c:plotArea>
    <c:legend>
      <c:legendPos val="b"/>
      <c:layout>
        <c:manualLayout>
          <c:xMode val="edge"/>
          <c:yMode val="edge"/>
          <c:x val="0.19783257355988396"/>
          <c:y val="0.91872981915127139"/>
          <c:w val="0.75345765989777591"/>
          <c:h val="6.440855066101131E-2"/>
        </c:manualLayout>
      </c:layout>
      <c:overlay val="0"/>
    </c:legend>
    <c:plotVisOnly val="1"/>
    <c:dispBlanksAs val="zero"/>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8608419139915"/>
          <c:y val="4.0470535941071882E-2"/>
          <c:w val="0.8564140419947508"/>
          <c:h val="0.77895584624502578"/>
        </c:manualLayout>
      </c:layout>
      <c:scatterChart>
        <c:scatterStyle val="lineMarker"/>
        <c:varyColors val="0"/>
        <c:ser>
          <c:idx val="0"/>
          <c:order val="0"/>
          <c:tx>
            <c:strRef>
              <c:f>Sheet1!$C$1</c:f>
              <c:strCache>
                <c:ptCount val="1"/>
                <c:pt idx="0">
                  <c:v>Human capital spending</c:v>
                </c:pt>
              </c:strCache>
            </c:strRef>
          </c:tx>
          <c:spPr>
            <a:ln w="28575">
              <a:noFill/>
            </a:ln>
          </c:spPr>
          <c:marker>
            <c:symbol val="circle"/>
            <c:size val="9"/>
          </c:marker>
          <c:dPt>
            <c:idx val="0"/>
            <c:marker>
              <c:spPr>
                <a:solidFill>
                  <a:srgbClr val="FFFFFF">
                    <a:lumMod val="50000"/>
                  </a:srgbClr>
                </a:solidFill>
                <a:ln>
                  <a:solidFill>
                    <a:srgbClr val="FFFFFF">
                      <a:lumMod val="50000"/>
                    </a:srgbClr>
                  </a:solidFill>
                </a:ln>
              </c:spPr>
            </c:marker>
            <c:bubble3D val="0"/>
          </c:dPt>
          <c:dPt>
            <c:idx val="1"/>
            <c:marker>
              <c:spPr>
                <a:solidFill>
                  <a:schemeClr val="accent3">
                    <a:lumMod val="50000"/>
                  </a:schemeClr>
                </a:solidFill>
                <a:ln>
                  <a:solidFill>
                    <a:schemeClr val="accent3">
                      <a:lumMod val="50000"/>
                    </a:schemeClr>
                  </a:solidFill>
                </a:ln>
              </c:spPr>
            </c:marker>
            <c:bubble3D val="0"/>
          </c:dPt>
          <c:dPt>
            <c:idx val="2"/>
            <c:marker>
              <c:spPr>
                <a:solidFill>
                  <a:srgbClr val="00B0F0"/>
                </a:solidFill>
                <a:ln>
                  <a:solidFill>
                    <a:srgbClr val="00B0F0"/>
                  </a:solidFill>
                </a:ln>
              </c:spPr>
            </c:marker>
            <c:bubble3D val="0"/>
          </c:dPt>
          <c:dPt>
            <c:idx val="3"/>
            <c:marker>
              <c:spPr>
                <a:solidFill>
                  <a:srgbClr val="00B0F0"/>
                </a:solidFill>
                <a:ln>
                  <a:solidFill>
                    <a:srgbClr val="00B0F0"/>
                  </a:solidFill>
                </a:ln>
              </c:spPr>
            </c:marker>
            <c:bubble3D val="0"/>
          </c:dPt>
          <c:dPt>
            <c:idx val="4"/>
            <c:marker>
              <c:spPr>
                <a:solidFill>
                  <a:srgbClr val="006666"/>
                </a:solidFill>
                <a:ln>
                  <a:solidFill>
                    <a:srgbClr val="006666"/>
                  </a:solidFill>
                </a:ln>
              </c:spPr>
            </c:marker>
            <c:bubble3D val="0"/>
          </c:dPt>
          <c:dPt>
            <c:idx val="5"/>
            <c:marker>
              <c:spPr>
                <a:solidFill>
                  <a:srgbClr val="00B0F0"/>
                </a:solidFill>
                <a:ln>
                  <a:solidFill>
                    <a:srgbClr val="00B0F0"/>
                  </a:solidFill>
                </a:ln>
              </c:spPr>
            </c:marker>
            <c:bubble3D val="0"/>
          </c:dPt>
          <c:dPt>
            <c:idx val="6"/>
            <c:marker>
              <c:spPr>
                <a:solidFill>
                  <a:srgbClr val="006666"/>
                </a:solidFill>
                <a:ln>
                  <a:solidFill>
                    <a:srgbClr val="006666"/>
                  </a:solidFill>
                </a:ln>
              </c:spPr>
            </c:marker>
            <c:bubble3D val="0"/>
          </c:dPt>
          <c:dPt>
            <c:idx val="7"/>
            <c:marker>
              <c:spPr>
                <a:solidFill>
                  <a:srgbClr val="006666"/>
                </a:solidFill>
                <a:ln>
                  <a:solidFill>
                    <a:srgbClr val="006666"/>
                  </a:solidFill>
                </a:ln>
              </c:spPr>
            </c:marker>
            <c:bubble3D val="0"/>
          </c:dPt>
          <c:dPt>
            <c:idx val="8"/>
            <c:marker>
              <c:spPr>
                <a:solidFill>
                  <a:srgbClr val="00B0F0"/>
                </a:solidFill>
                <a:ln>
                  <a:solidFill>
                    <a:srgbClr val="00B0F0"/>
                  </a:solidFill>
                </a:ln>
              </c:spPr>
            </c:marker>
            <c:bubble3D val="0"/>
          </c:dPt>
          <c:dPt>
            <c:idx val="9"/>
            <c:marker>
              <c:spPr>
                <a:solidFill>
                  <a:schemeClr val="tx2">
                    <a:lumMod val="75000"/>
                  </a:schemeClr>
                </a:solidFill>
                <a:ln>
                  <a:noFill/>
                </a:ln>
              </c:spPr>
            </c:marker>
            <c:bubble3D val="0"/>
            <c:spPr>
              <a:ln w="28575">
                <a:solidFill>
                  <a:schemeClr val="tx2">
                    <a:lumMod val="20000"/>
                    <a:lumOff val="80000"/>
                  </a:schemeClr>
                </a:solidFill>
              </a:ln>
            </c:spPr>
          </c:dPt>
          <c:dPt>
            <c:idx val="10"/>
            <c:marker>
              <c:spPr>
                <a:solidFill>
                  <a:srgbClr val="3333CC">
                    <a:lumMod val="75000"/>
                  </a:srgbClr>
                </a:solidFill>
                <a:ln>
                  <a:solidFill>
                    <a:srgbClr val="3333CC">
                      <a:lumMod val="75000"/>
                    </a:srgbClr>
                  </a:solidFill>
                </a:ln>
              </c:spPr>
            </c:marker>
            <c:bubble3D val="0"/>
          </c:dPt>
          <c:dPt>
            <c:idx val="11"/>
            <c:marker>
              <c:spPr>
                <a:solidFill>
                  <a:srgbClr val="3333CC">
                    <a:lumMod val="75000"/>
                  </a:srgbClr>
                </a:solidFill>
                <a:ln>
                  <a:solidFill>
                    <a:srgbClr val="3333CC">
                      <a:lumMod val="75000"/>
                    </a:srgbClr>
                  </a:solidFill>
                </a:ln>
              </c:spPr>
            </c:marker>
            <c:bubble3D val="0"/>
          </c:dPt>
          <c:dPt>
            <c:idx val="12"/>
            <c:marker>
              <c:spPr>
                <a:solidFill>
                  <a:srgbClr val="3333CC">
                    <a:lumMod val="75000"/>
                  </a:srgbClr>
                </a:solidFill>
                <a:ln>
                  <a:solidFill>
                    <a:srgbClr val="3333CC">
                      <a:lumMod val="75000"/>
                    </a:srgbClr>
                  </a:solidFill>
                </a:ln>
              </c:spPr>
            </c:marker>
            <c:bubble3D val="0"/>
          </c:dPt>
          <c:dPt>
            <c:idx val="13"/>
            <c:marker>
              <c:spPr>
                <a:solidFill>
                  <a:srgbClr val="3333CC">
                    <a:lumMod val="75000"/>
                  </a:srgbClr>
                </a:solidFill>
                <a:ln>
                  <a:solidFill>
                    <a:srgbClr val="3333CC">
                      <a:lumMod val="75000"/>
                    </a:srgbClr>
                  </a:solidFill>
                </a:ln>
              </c:spPr>
            </c:marker>
            <c:bubble3D val="0"/>
          </c:dPt>
          <c:dPt>
            <c:idx val="14"/>
            <c:marker>
              <c:spPr>
                <a:solidFill>
                  <a:srgbClr val="99FF33"/>
                </a:solidFill>
                <a:ln>
                  <a:solidFill>
                    <a:srgbClr val="99FF33"/>
                  </a:solidFill>
                </a:ln>
              </c:spPr>
            </c:marker>
            <c:bubble3D val="0"/>
          </c:dPt>
          <c:dPt>
            <c:idx val="15"/>
            <c:marker>
              <c:spPr>
                <a:solidFill>
                  <a:srgbClr val="99FF33"/>
                </a:solidFill>
                <a:ln>
                  <a:solidFill>
                    <a:srgbClr val="99FF33"/>
                  </a:solidFill>
                </a:ln>
              </c:spPr>
            </c:marker>
            <c:bubble3D val="0"/>
          </c:dPt>
          <c:dPt>
            <c:idx val="16"/>
            <c:marker>
              <c:spPr>
                <a:solidFill>
                  <a:srgbClr val="99FF33"/>
                </a:solidFill>
                <a:ln>
                  <a:solidFill>
                    <a:srgbClr val="99FF33"/>
                  </a:solidFill>
                </a:ln>
              </c:spPr>
            </c:marker>
            <c:bubble3D val="0"/>
          </c:dPt>
          <c:dPt>
            <c:idx val="17"/>
            <c:marker>
              <c:spPr>
                <a:solidFill>
                  <a:srgbClr val="99FF33"/>
                </a:solidFill>
                <a:ln>
                  <a:solidFill>
                    <a:srgbClr val="99FF33"/>
                  </a:solidFill>
                </a:ln>
              </c:spPr>
            </c:marker>
            <c:bubble3D val="0"/>
          </c:dPt>
          <c:dPt>
            <c:idx val="18"/>
            <c:marker>
              <c:spPr>
                <a:solidFill>
                  <a:srgbClr val="99FF33"/>
                </a:solidFill>
                <a:ln>
                  <a:solidFill>
                    <a:srgbClr val="99FF33"/>
                  </a:solidFill>
                </a:ln>
              </c:spPr>
            </c:marker>
            <c:bubble3D val="0"/>
          </c:dPt>
          <c:dPt>
            <c:idx val="19"/>
            <c:marker>
              <c:spPr>
                <a:solidFill>
                  <a:srgbClr val="99FF33"/>
                </a:solidFill>
                <a:ln>
                  <a:solidFill>
                    <a:srgbClr val="99FF33"/>
                  </a:solidFill>
                </a:ln>
              </c:spPr>
            </c:marker>
            <c:bubble3D val="0"/>
          </c:dPt>
          <c:dPt>
            <c:idx val="20"/>
            <c:marker>
              <c:spPr>
                <a:solidFill>
                  <a:srgbClr val="99FF33"/>
                </a:solidFill>
                <a:ln>
                  <a:solidFill>
                    <a:srgbClr val="99FF33"/>
                  </a:solidFill>
                </a:ln>
              </c:spPr>
            </c:marker>
            <c:bubble3D val="0"/>
          </c:dPt>
          <c:dPt>
            <c:idx val="21"/>
            <c:marker>
              <c:spPr>
                <a:solidFill>
                  <a:srgbClr val="99FF33"/>
                </a:solidFill>
                <a:ln>
                  <a:solidFill>
                    <a:srgbClr val="99FF33"/>
                  </a:solidFill>
                </a:ln>
              </c:spPr>
            </c:marker>
            <c:bubble3D val="0"/>
          </c:dPt>
          <c:dPt>
            <c:idx val="22"/>
            <c:marker>
              <c:spPr>
                <a:solidFill>
                  <a:srgbClr val="006666"/>
                </a:solidFill>
                <a:ln>
                  <a:noFill/>
                </a:ln>
              </c:spPr>
            </c:marker>
            <c:bubble3D val="0"/>
          </c:dPt>
          <c:dLbls>
            <c:dLbl>
              <c:idx val="0"/>
              <c:layout>
                <c:manualLayout>
                  <c:x val="-5.8719135802469138E-2"/>
                  <c:y val="2.1988918051910199E-3"/>
                </c:manualLayout>
              </c:layout>
              <c:tx>
                <c:rich>
                  <a:bodyPr/>
                  <a:lstStyle/>
                  <a:p>
                    <a:r>
                      <a:rPr lang="en-US" sz="1400" smtClean="0"/>
                      <a:t>KE</a:t>
                    </a:r>
                    <a:endParaRPr lang="en-US" sz="1400" dirty="0"/>
                  </a:p>
                </c:rich>
              </c:tx>
              <c:showLegendKey val="0"/>
              <c:showVal val="0"/>
              <c:showCatName val="0"/>
              <c:showSerName val="1"/>
              <c:showPercent val="0"/>
              <c:showBubbleSize val="0"/>
            </c:dLbl>
            <c:dLbl>
              <c:idx val="1"/>
              <c:layout>
                <c:manualLayout>
                  <c:x val="-5.8719135802469138E-2"/>
                  <c:y val="4.0509259259259257E-3"/>
                </c:manualLayout>
              </c:layout>
              <c:tx>
                <c:rich>
                  <a:bodyPr/>
                  <a:lstStyle/>
                  <a:p>
                    <a:r>
                      <a:rPr lang="en-US" sz="1400" smtClean="0"/>
                      <a:t>NG</a:t>
                    </a:r>
                    <a:endParaRPr lang="en-US" sz="1400" dirty="0"/>
                  </a:p>
                </c:rich>
              </c:tx>
              <c:showLegendKey val="0"/>
              <c:showVal val="0"/>
              <c:showCatName val="0"/>
              <c:showSerName val="1"/>
              <c:showPercent val="0"/>
              <c:showBubbleSize val="0"/>
            </c:dLbl>
            <c:dLbl>
              <c:idx val="2"/>
              <c:layout>
                <c:manualLayout>
                  <c:x val="-5.7870370370370385E-3"/>
                  <c:y val="4.6296296296296311E-3"/>
                </c:manualLayout>
              </c:layout>
              <c:tx>
                <c:rich>
                  <a:bodyPr/>
                  <a:lstStyle/>
                  <a:p>
                    <a:r>
                      <a:rPr lang="en-US" sz="1400" smtClean="0"/>
                      <a:t>IN</a:t>
                    </a:r>
                    <a:endParaRPr lang="en-US" sz="1400" dirty="0"/>
                  </a:p>
                </c:rich>
              </c:tx>
              <c:showLegendKey val="0"/>
              <c:showVal val="0"/>
              <c:showCatName val="0"/>
              <c:showSerName val="1"/>
              <c:showPercent val="0"/>
              <c:showBubbleSize val="0"/>
            </c:dLbl>
            <c:dLbl>
              <c:idx val="3"/>
              <c:layout>
                <c:manualLayout>
                  <c:x val="-7.716049382715996E-3"/>
                  <c:y val="0"/>
                </c:manualLayout>
              </c:layout>
              <c:tx>
                <c:rich>
                  <a:bodyPr/>
                  <a:lstStyle/>
                  <a:p>
                    <a:r>
                      <a:rPr lang="en-US" sz="1400" smtClean="0"/>
                      <a:t>ID</a:t>
                    </a:r>
                    <a:endParaRPr lang="en-US" sz="1400" dirty="0"/>
                  </a:p>
                </c:rich>
              </c:tx>
              <c:showLegendKey val="0"/>
              <c:showVal val="0"/>
              <c:showCatName val="0"/>
              <c:showSerName val="1"/>
              <c:showPercent val="0"/>
              <c:showBubbleSize val="0"/>
            </c:dLbl>
            <c:dLbl>
              <c:idx val="4"/>
              <c:layout>
                <c:manualLayout>
                  <c:x val="-2.7083497375328145E-2"/>
                  <c:y val="-3.7500000000000012E-2"/>
                </c:manualLayout>
              </c:layout>
              <c:tx>
                <c:rich>
                  <a:bodyPr/>
                  <a:lstStyle/>
                  <a:p>
                    <a:r>
                      <a:rPr lang="en-US" sz="1400" smtClean="0"/>
                      <a:t>JP</a:t>
                    </a:r>
                    <a:endParaRPr lang="en-US" sz="1400" dirty="0"/>
                  </a:p>
                </c:rich>
              </c:tx>
              <c:showLegendKey val="0"/>
              <c:showVal val="0"/>
              <c:showCatName val="0"/>
              <c:showSerName val="1"/>
              <c:showPercent val="0"/>
              <c:showBubbleSize val="0"/>
            </c:dLbl>
            <c:dLbl>
              <c:idx val="5"/>
              <c:layout>
                <c:manualLayout>
                  <c:x val="-7.7160493827160542E-3"/>
                  <c:y val="-4.6296296296296311E-3"/>
                </c:manualLayout>
              </c:layout>
              <c:tx>
                <c:rich>
                  <a:bodyPr/>
                  <a:lstStyle/>
                  <a:p>
                    <a:r>
                      <a:rPr lang="en-US" sz="1400" smtClean="0"/>
                      <a:t>PH</a:t>
                    </a:r>
                    <a:endParaRPr lang="en-US" sz="1400" dirty="0"/>
                  </a:p>
                </c:rich>
              </c:tx>
              <c:showLegendKey val="0"/>
              <c:showVal val="0"/>
              <c:showCatName val="0"/>
              <c:showSerName val="1"/>
              <c:showPercent val="0"/>
              <c:showBubbleSize val="0"/>
            </c:dLbl>
            <c:dLbl>
              <c:idx val="6"/>
              <c:layout/>
              <c:tx>
                <c:rich>
                  <a:bodyPr/>
                  <a:lstStyle/>
                  <a:p>
                    <a:r>
                      <a:rPr lang="en-US" sz="1400" smtClean="0"/>
                      <a:t>KR</a:t>
                    </a:r>
                    <a:endParaRPr lang="en-US" sz="1400"/>
                  </a:p>
                </c:rich>
              </c:tx>
              <c:showLegendKey val="0"/>
              <c:showVal val="0"/>
              <c:showCatName val="0"/>
              <c:showSerName val="1"/>
              <c:showPercent val="0"/>
              <c:showBubbleSize val="0"/>
            </c:dLbl>
            <c:dLbl>
              <c:idx val="7"/>
              <c:layout>
                <c:manualLayout>
                  <c:x val="-2.2839627685428229E-2"/>
                  <c:y val="3.4259259259259274E-2"/>
                </c:manualLayout>
              </c:layout>
              <c:tx>
                <c:rich>
                  <a:bodyPr/>
                  <a:lstStyle/>
                  <a:p>
                    <a:r>
                      <a:rPr lang="en-US" sz="1400" smtClean="0"/>
                      <a:t>TW</a:t>
                    </a:r>
                    <a:endParaRPr lang="en-US" sz="1400" dirty="0"/>
                  </a:p>
                </c:rich>
              </c:tx>
              <c:showLegendKey val="0"/>
              <c:showVal val="0"/>
              <c:showCatName val="0"/>
              <c:showSerName val="1"/>
              <c:showPercent val="0"/>
              <c:showBubbleSize val="0"/>
            </c:dLbl>
            <c:dLbl>
              <c:idx val="8"/>
              <c:layout>
                <c:manualLayout>
                  <c:x val="-2.4614197530864204E-2"/>
                  <c:y val="3.8310185185185183E-2"/>
                </c:manualLayout>
              </c:layout>
              <c:tx>
                <c:rich>
                  <a:bodyPr/>
                  <a:lstStyle/>
                  <a:p>
                    <a:r>
                      <a:rPr lang="en-US" sz="1400" dirty="0" smtClean="0"/>
                      <a:t>TH</a:t>
                    </a:r>
                    <a:endParaRPr lang="en-US" sz="1400" dirty="0"/>
                  </a:p>
                </c:rich>
              </c:tx>
              <c:showLegendKey val="0"/>
              <c:showVal val="0"/>
              <c:showCatName val="0"/>
              <c:showSerName val="1"/>
              <c:showPercent val="0"/>
              <c:showBubbleSize val="0"/>
            </c:dLbl>
            <c:dLbl>
              <c:idx val="9"/>
              <c:layout>
                <c:manualLayout>
                  <c:x val="-5.3240740740740176E-3"/>
                  <c:y val="-3.7384259259259256E-2"/>
                </c:manualLayout>
              </c:layout>
              <c:tx>
                <c:rich>
                  <a:bodyPr/>
                  <a:lstStyle/>
                  <a:p>
                    <a:r>
                      <a:rPr lang="en-US" sz="1400" dirty="0" smtClean="0"/>
                      <a:t>BR</a:t>
                    </a:r>
                    <a:endParaRPr lang="en-US" sz="1400" dirty="0"/>
                  </a:p>
                </c:rich>
              </c:tx>
              <c:showLegendKey val="0"/>
              <c:showVal val="0"/>
              <c:showCatName val="0"/>
              <c:showSerName val="1"/>
              <c:showPercent val="0"/>
              <c:showBubbleSize val="0"/>
            </c:dLbl>
            <c:dLbl>
              <c:idx val="10"/>
              <c:layout>
                <c:manualLayout>
                  <c:x val="-2.9166666666666667E-2"/>
                  <c:y val="2.8124999999999987E-2"/>
                </c:manualLayout>
              </c:layout>
              <c:tx>
                <c:rich>
                  <a:bodyPr/>
                  <a:lstStyle/>
                  <a:p>
                    <a:r>
                      <a:rPr lang="en-US" sz="1400" smtClean="0"/>
                      <a:t>CL</a:t>
                    </a:r>
                    <a:endParaRPr lang="en-US" sz="1400" dirty="0"/>
                  </a:p>
                </c:rich>
              </c:tx>
              <c:showLegendKey val="0"/>
              <c:showVal val="0"/>
              <c:showCatName val="0"/>
              <c:showSerName val="1"/>
              <c:showPercent val="0"/>
              <c:showBubbleSize val="0"/>
            </c:dLbl>
            <c:dLbl>
              <c:idx val="11"/>
              <c:layout>
                <c:manualLayout>
                  <c:x val="-5.0154320987654315E-2"/>
                  <c:y val="-2.9630176436278809E-2"/>
                </c:manualLayout>
              </c:layout>
              <c:tx>
                <c:rich>
                  <a:bodyPr/>
                  <a:lstStyle/>
                  <a:p>
                    <a:r>
                      <a:rPr lang="en-US" sz="1400" smtClean="0"/>
                      <a:t>CR</a:t>
                    </a:r>
                    <a:endParaRPr lang="en-US" sz="1400" dirty="0"/>
                  </a:p>
                </c:rich>
              </c:tx>
              <c:showLegendKey val="0"/>
              <c:showVal val="0"/>
              <c:showCatName val="0"/>
              <c:showSerName val="1"/>
              <c:showPercent val="0"/>
              <c:showBubbleSize val="0"/>
            </c:dLbl>
            <c:dLbl>
              <c:idx val="12"/>
              <c:layout>
                <c:manualLayout>
                  <c:x val="-2.7314936327403529E-2"/>
                  <c:y val="-3.1250364537766112E-2"/>
                </c:manualLayout>
              </c:layout>
              <c:tx>
                <c:rich>
                  <a:bodyPr/>
                  <a:lstStyle/>
                  <a:p>
                    <a:r>
                      <a:rPr lang="en-US" sz="1400" dirty="0" smtClean="0"/>
                      <a:t>MX</a:t>
                    </a:r>
                    <a:endParaRPr lang="en-US" sz="1400" dirty="0"/>
                  </a:p>
                </c:rich>
              </c:tx>
              <c:showLegendKey val="0"/>
              <c:showVal val="0"/>
              <c:showCatName val="0"/>
              <c:showSerName val="1"/>
              <c:showPercent val="0"/>
              <c:showBubbleSize val="0"/>
            </c:dLbl>
            <c:dLbl>
              <c:idx val="13"/>
              <c:layout>
                <c:manualLayout>
                  <c:x val="-5.3240740740740176E-3"/>
                  <c:y val="2.4305555555555556E-2"/>
                </c:manualLayout>
              </c:layout>
              <c:tx>
                <c:rich>
                  <a:bodyPr/>
                  <a:lstStyle/>
                  <a:p>
                    <a:r>
                      <a:rPr lang="en-US" sz="1400" dirty="0" smtClean="0"/>
                      <a:t>UY</a:t>
                    </a:r>
                    <a:endParaRPr lang="en-US" sz="1400" dirty="0"/>
                  </a:p>
                </c:rich>
              </c:tx>
              <c:showLegendKey val="0"/>
              <c:showVal val="0"/>
              <c:showCatName val="0"/>
              <c:showSerName val="1"/>
              <c:showPercent val="0"/>
              <c:showBubbleSize val="0"/>
            </c:dLbl>
            <c:dLbl>
              <c:idx val="14"/>
              <c:layout>
                <c:manualLayout>
                  <c:x val="-9.4135802469135863E-3"/>
                  <c:y val="1.5509259259259264E-2"/>
                </c:manualLayout>
              </c:layout>
              <c:tx>
                <c:rich>
                  <a:bodyPr/>
                  <a:lstStyle/>
                  <a:p>
                    <a:r>
                      <a:rPr lang="en-US" sz="1400" smtClean="0"/>
                      <a:t>AT</a:t>
                    </a:r>
                    <a:endParaRPr lang="en-US" sz="1400" dirty="0"/>
                  </a:p>
                </c:rich>
              </c:tx>
              <c:showLegendKey val="0"/>
              <c:showVal val="0"/>
              <c:showCatName val="0"/>
              <c:showSerName val="1"/>
              <c:showPercent val="0"/>
              <c:showBubbleSize val="0"/>
            </c:dLbl>
            <c:dLbl>
              <c:idx val="15"/>
              <c:layout>
                <c:manualLayout>
                  <c:x val="-3.6033950617283976E-2"/>
                  <c:y val="1.8055555555555606E-2"/>
                </c:manualLayout>
              </c:layout>
              <c:tx>
                <c:rich>
                  <a:bodyPr/>
                  <a:lstStyle/>
                  <a:p>
                    <a:r>
                      <a:rPr lang="en-US" sz="1400" smtClean="0"/>
                      <a:t>FI</a:t>
                    </a:r>
                    <a:endParaRPr lang="en-US" sz="1400" dirty="0"/>
                  </a:p>
                </c:rich>
              </c:tx>
              <c:showLegendKey val="0"/>
              <c:showVal val="0"/>
              <c:showCatName val="0"/>
              <c:showSerName val="1"/>
              <c:showPercent val="0"/>
              <c:showBubbleSize val="0"/>
            </c:dLbl>
            <c:dLbl>
              <c:idx val="16"/>
              <c:layout>
                <c:manualLayout>
                  <c:x val="-5.8950617283950589E-2"/>
                  <c:y val="2.3148148148148147E-3"/>
                </c:manualLayout>
              </c:layout>
              <c:tx>
                <c:rich>
                  <a:bodyPr/>
                  <a:lstStyle/>
                  <a:p>
                    <a:r>
                      <a:rPr lang="en-US" sz="1400" smtClean="0"/>
                      <a:t>DE</a:t>
                    </a:r>
                    <a:endParaRPr lang="en-US" sz="1400" dirty="0"/>
                  </a:p>
                </c:rich>
              </c:tx>
              <c:showLegendKey val="0"/>
              <c:showVal val="0"/>
              <c:showCatName val="0"/>
              <c:showSerName val="1"/>
              <c:showPercent val="0"/>
              <c:showBubbleSize val="0"/>
            </c:dLbl>
            <c:dLbl>
              <c:idx val="17"/>
              <c:layout>
                <c:manualLayout>
                  <c:x val="-5.9799382716049405E-2"/>
                  <c:y val="2.4305555555555556E-2"/>
                </c:manualLayout>
              </c:layout>
              <c:tx>
                <c:rich>
                  <a:bodyPr/>
                  <a:lstStyle/>
                  <a:p>
                    <a:r>
                      <a:rPr lang="en-US" sz="1400" dirty="0" smtClean="0"/>
                      <a:t>HU</a:t>
                    </a:r>
                    <a:endParaRPr lang="en-US" sz="1400" dirty="0"/>
                  </a:p>
                </c:rich>
              </c:tx>
              <c:showLegendKey val="0"/>
              <c:showVal val="0"/>
              <c:showCatName val="0"/>
              <c:showSerName val="1"/>
              <c:showPercent val="0"/>
              <c:showBubbleSize val="0"/>
            </c:dLbl>
            <c:dLbl>
              <c:idx val="18"/>
              <c:layout>
                <c:manualLayout>
                  <c:x val="-5.4243827160493828E-2"/>
                  <c:y val="1.1555847185768451E-4"/>
                </c:manualLayout>
              </c:layout>
              <c:tx>
                <c:rich>
                  <a:bodyPr/>
                  <a:lstStyle/>
                  <a:p>
                    <a:r>
                      <a:rPr lang="en-US" sz="1400" dirty="0" smtClean="0"/>
                      <a:t>SL</a:t>
                    </a:r>
                    <a:endParaRPr lang="en-US" sz="1400" dirty="0"/>
                  </a:p>
                </c:rich>
              </c:tx>
              <c:showLegendKey val="0"/>
              <c:showVal val="0"/>
              <c:showCatName val="0"/>
              <c:showSerName val="1"/>
              <c:showPercent val="0"/>
              <c:showBubbleSize val="0"/>
            </c:dLbl>
            <c:dLbl>
              <c:idx val="19"/>
              <c:layout>
                <c:manualLayout>
                  <c:x val="-4.9614197530864199E-2"/>
                  <c:y val="-3.6458333333333336E-2"/>
                </c:manualLayout>
              </c:layout>
              <c:tx>
                <c:rich>
                  <a:bodyPr/>
                  <a:lstStyle/>
                  <a:p>
                    <a:r>
                      <a:rPr lang="en-US" sz="1400" dirty="0" smtClean="0"/>
                      <a:t>ES</a:t>
                    </a:r>
                    <a:endParaRPr lang="en-US" sz="1400" dirty="0"/>
                  </a:p>
                </c:rich>
              </c:tx>
              <c:showLegendKey val="0"/>
              <c:showVal val="0"/>
              <c:showCatName val="0"/>
              <c:showSerName val="1"/>
              <c:showPercent val="0"/>
              <c:showBubbleSize val="0"/>
            </c:dLbl>
            <c:dLbl>
              <c:idx val="20"/>
              <c:layout>
                <c:manualLayout>
                  <c:x val="-2.0833333333333346E-3"/>
                  <c:y val="-1.0763888888888896E-2"/>
                </c:manualLayout>
              </c:layout>
              <c:tx>
                <c:rich>
                  <a:bodyPr/>
                  <a:lstStyle/>
                  <a:p>
                    <a:r>
                      <a:rPr lang="en-US" sz="1400" smtClean="0"/>
                      <a:t>SE</a:t>
                    </a:r>
                    <a:endParaRPr lang="en-US" sz="1400" dirty="0"/>
                  </a:p>
                </c:rich>
              </c:tx>
              <c:showLegendKey val="0"/>
              <c:showVal val="0"/>
              <c:showCatName val="0"/>
              <c:showSerName val="1"/>
              <c:showPercent val="0"/>
              <c:showBubbleSize val="0"/>
            </c:dLbl>
            <c:dLbl>
              <c:idx val="21"/>
              <c:layout>
                <c:manualLayout>
                  <c:x val="-3.2408622533294453E-3"/>
                  <c:y val="-2.4074074074074081E-2"/>
                </c:manualLayout>
              </c:layout>
              <c:tx>
                <c:rich>
                  <a:bodyPr/>
                  <a:lstStyle/>
                  <a:p>
                    <a:r>
                      <a:rPr lang="en-US" sz="1400" smtClean="0"/>
                      <a:t>US</a:t>
                    </a:r>
                    <a:endParaRPr lang="en-US" sz="1400" dirty="0"/>
                  </a:p>
                </c:rich>
              </c:tx>
              <c:showLegendKey val="0"/>
              <c:showVal val="0"/>
              <c:showCatName val="0"/>
              <c:showSerName val="1"/>
              <c:showPercent val="0"/>
              <c:showBubbleSize val="0"/>
            </c:dLbl>
            <c:dLbl>
              <c:idx val="22"/>
              <c:layout>
                <c:manualLayout>
                  <c:x val="-5.794753086419753E-2"/>
                  <c:y val="1.3888888888888892E-2"/>
                </c:manualLayout>
              </c:layout>
              <c:tx>
                <c:rich>
                  <a:bodyPr/>
                  <a:lstStyle/>
                  <a:p>
                    <a:r>
                      <a:rPr lang="en-US" sz="1400" dirty="0" smtClean="0"/>
                      <a:t>CN</a:t>
                    </a:r>
                    <a:endParaRPr lang="en-US" sz="1400" dirty="0"/>
                  </a:p>
                </c:rich>
              </c:tx>
              <c:showLegendKey val="0"/>
              <c:showVal val="0"/>
              <c:showCatName val="0"/>
              <c:showSerName val="1"/>
              <c:showPercent val="0"/>
              <c:showBubbleSize val="0"/>
            </c:dLbl>
            <c:showLegendKey val="0"/>
            <c:showVal val="0"/>
            <c:showCatName val="0"/>
            <c:showSerName val="1"/>
            <c:showPercent val="0"/>
            <c:showBubbleSize val="0"/>
            <c:showLeaderLines val="0"/>
          </c:dLbls>
          <c:trendline>
            <c:spPr>
              <a:ln w="19050"/>
            </c:spPr>
            <c:trendlineType val="power"/>
            <c:dispRSqr val="0"/>
            <c:dispEq val="0"/>
          </c:trendline>
          <c:xVal>
            <c:numRef>
              <c:f>Sheet1!$B$2:$B$24</c:f>
              <c:numCache>
                <c:formatCode>General</c:formatCode>
                <c:ptCount val="23"/>
                <c:pt idx="0">
                  <c:v>5.4</c:v>
                </c:pt>
                <c:pt idx="1">
                  <c:v>5.7</c:v>
                </c:pt>
                <c:pt idx="2">
                  <c:v>3.4</c:v>
                </c:pt>
                <c:pt idx="3">
                  <c:v>2.4</c:v>
                </c:pt>
                <c:pt idx="4">
                  <c:v>1.3</c:v>
                </c:pt>
                <c:pt idx="5">
                  <c:v>3.6</c:v>
                </c:pt>
                <c:pt idx="6">
                  <c:v>1.5</c:v>
                </c:pt>
                <c:pt idx="7">
                  <c:v>1.3</c:v>
                </c:pt>
                <c:pt idx="8">
                  <c:v>1.9000000000000001</c:v>
                </c:pt>
                <c:pt idx="9">
                  <c:v>2.5</c:v>
                </c:pt>
                <c:pt idx="10">
                  <c:v>2.2000000000000002</c:v>
                </c:pt>
                <c:pt idx="11">
                  <c:v>2.2999999999999998</c:v>
                </c:pt>
                <c:pt idx="12">
                  <c:v>2.4</c:v>
                </c:pt>
                <c:pt idx="13">
                  <c:v>2.5</c:v>
                </c:pt>
                <c:pt idx="14">
                  <c:v>1.4</c:v>
                </c:pt>
                <c:pt idx="15">
                  <c:v>1.7</c:v>
                </c:pt>
                <c:pt idx="16">
                  <c:v>1.3</c:v>
                </c:pt>
                <c:pt idx="17">
                  <c:v>1.3</c:v>
                </c:pt>
                <c:pt idx="18">
                  <c:v>1.2</c:v>
                </c:pt>
                <c:pt idx="19">
                  <c:v>1.3</c:v>
                </c:pt>
                <c:pt idx="20">
                  <c:v>1.6</c:v>
                </c:pt>
                <c:pt idx="21">
                  <c:v>2</c:v>
                </c:pt>
                <c:pt idx="22">
                  <c:v>1.8</c:v>
                </c:pt>
              </c:numCache>
            </c:numRef>
          </c:xVal>
          <c:yVal>
            <c:numRef>
              <c:f>Sheet1!$C$2:$C$24</c:f>
              <c:numCache>
                <c:formatCode>0%</c:formatCode>
                <c:ptCount val="23"/>
                <c:pt idx="0">
                  <c:v>1.28</c:v>
                </c:pt>
                <c:pt idx="1">
                  <c:v>2.12</c:v>
                </c:pt>
                <c:pt idx="2">
                  <c:v>1.75</c:v>
                </c:pt>
                <c:pt idx="3">
                  <c:v>2.21</c:v>
                </c:pt>
                <c:pt idx="4">
                  <c:v>5.29</c:v>
                </c:pt>
                <c:pt idx="5">
                  <c:v>2.3499999999999996</c:v>
                </c:pt>
                <c:pt idx="6">
                  <c:v>4.2699999999999996</c:v>
                </c:pt>
                <c:pt idx="7">
                  <c:v>5.2</c:v>
                </c:pt>
                <c:pt idx="8">
                  <c:v>3.3099999999999996</c:v>
                </c:pt>
                <c:pt idx="9">
                  <c:v>3.02</c:v>
                </c:pt>
                <c:pt idx="10">
                  <c:v>2.98</c:v>
                </c:pt>
                <c:pt idx="11">
                  <c:v>3.24</c:v>
                </c:pt>
                <c:pt idx="12">
                  <c:v>3.3299999999999996</c:v>
                </c:pt>
                <c:pt idx="13">
                  <c:v>3.2600000000000002</c:v>
                </c:pt>
                <c:pt idx="14">
                  <c:v>3.8699999999999997</c:v>
                </c:pt>
                <c:pt idx="15">
                  <c:v>3.61</c:v>
                </c:pt>
                <c:pt idx="16">
                  <c:v>3.2800000000000002</c:v>
                </c:pt>
                <c:pt idx="17">
                  <c:v>3.94</c:v>
                </c:pt>
                <c:pt idx="18">
                  <c:v>5.26</c:v>
                </c:pt>
                <c:pt idx="19">
                  <c:v>3.98</c:v>
                </c:pt>
                <c:pt idx="20">
                  <c:v>5.81</c:v>
                </c:pt>
                <c:pt idx="21">
                  <c:v>4</c:v>
                </c:pt>
                <c:pt idx="22">
                  <c:v>3.23</c:v>
                </c:pt>
              </c:numCache>
            </c:numRef>
          </c:yVal>
          <c:smooth val="0"/>
        </c:ser>
        <c:dLbls>
          <c:showLegendKey val="0"/>
          <c:showVal val="0"/>
          <c:showCatName val="0"/>
          <c:showSerName val="0"/>
          <c:showPercent val="0"/>
          <c:showBubbleSize val="0"/>
        </c:dLbls>
        <c:axId val="155324416"/>
        <c:axId val="155326336"/>
      </c:scatterChart>
      <c:valAx>
        <c:axId val="155324416"/>
        <c:scaling>
          <c:orientation val="minMax"/>
          <c:min val="0"/>
        </c:scaling>
        <c:delete val="0"/>
        <c:axPos val="b"/>
        <c:title>
          <c:tx>
            <c:rich>
              <a:bodyPr/>
              <a:lstStyle/>
              <a:p>
                <a:pPr>
                  <a:defRPr/>
                </a:pPr>
                <a:r>
                  <a:rPr lang="en-US" dirty="0"/>
                  <a:t>Total fertility </a:t>
                </a:r>
                <a:r>
                  <a:rPr lang="en-US" dirty="0" smtClean="0"/>
                  <a:t>rate</a:t>
                </a:r>
                <a:endParaRPr lang="en-US" dirty="0"/>
              </a:p>
            </c:rich>
          </c:tx>
          <c:layout/>
          <c:overlay val="0"/>
        </c:title>
        <c:numFmt formatCode="General" sourceLinked="1"/>
        <c:majorTickMark val="out"/>
        <c:minorTickMark val="none"/>
        <c:tickLblPos val="nextTo"/>
        <c:crossAx val="155326336"/>
        <c:crosses val="autoZero"/>
        <c:crossBetween val="midCat"/>
        <c:majorUnit val="1"/>
      </c:valAx>
      <c:valAx>
        <c:axId val="155326336"/>
        <c:scaling>
          <c:orientation val="minMax"/>
          <c:max val="6"/>
          <c:min val="0"/>
        </c:scaling>
        <c:delete val="0"/>
        <c:axPos val="l"/>
        <c:title>
          <c:tx>
            <c:rich>
              <a:bodyPr rot="-5400000" vert="horz"/>
              <a:lstStyle/>
              <a:p>
                <a:pPr>
                  <a:defRPr/>
                </a:pPr>
                <a:r>
                  <a:rPr lang="en-US" dirty="0"/>
                  <a:t>Human capital </a:t>
                </a:r>
                <a:r>
                  <a:rPr lang="en-US" dirty="0" smtClean="0"/>
                  <a:t>spending per child</a:t>
                </a:r>
                <a:endParaRPr lang="en-US" dirty="0"/>
              </a:p>
            </c:rich>
          </c:tx>
          <c:layout/>
          <c:overlay val="0"/>
        </c:title>
        <c:numFmt formatCode="General" sourceLinked="0"/>
        <c:majorTickMark val="out"/>
        <c:minorTickMark val="none"/>
        <c:tickLblPos val="nextTo"/>
        <c:crossAx val="155324416"/>
        <c:crosses val="autoZero"/>
        <c:crossBetween val="midCat"/>
      </c:valAx>
      <c:spPr>
        <a:solidFill>
          <a:schemeClr val="tx2">
            <a:lumMod val="20000"/>
            <a:lumOff val="80000"/>
          </a:schemeClr>
        </a:solidFill>
      </c:spPr>
    </c:plotArea>
    <c:plotVisOnly val="1"/>
    <c:dispBlanksAs val="gap"/>
    <c:showDLblsOverMax val="0"/>
  </c:chart>
  <c:spPr>
    <a:solidFill>
      <a:schemeClr val="tx2">
        <a:lumMod val="20000"/>
        <a:lumOff val="80000"/>
      </a:schemeClr>
    </a:solidFill>
  </c:spPr>
  <c:txPr>
    <a:bodyPr/>
    <a:lstStyle/>
    <a:p>
      <a:pPr>
        <a:defRPr sz="1800" b="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137552250413141"/>
          <c:y val="4.1232756864296075E-2"/>
          <c:w val="0.7742160007776806"/>
          <c:h val="0.71680197509557886"/>
        </c:manualLayout>
      </c:layout>
      <c:areaChart>
        <c:grouping val="standard"/>
        <c:varyColors val="0"/>
        <c:ser>
          <c:idx val="0"/>
          <c:order val="0"/>
          <c:tx>
            <c:strRef>
              <c:f>Sheet1!$E$4</c:f>
              <c:strCache>
                <c:ptCount val="1"/>
                <c:pt idx="0">
                  <c:v>Consumption  </c:v>
                </c:pt>
              </c:strCache>
            </c:strRef>
          </c:tx>
          <c:cat>
            <c:strRef>
              <c:f>Sheet1!$F$3:$CR$3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Sheet1!$F$4:$CR$4</c:f>
              <c:numCache>
                <c:formatCode>General</c:formatCode>
                <c:ptCount val="91"/>
                <c:pt idx="0">
                  <c:v>61183.021522499999</c:v>
                </c:pt>
                <c:pt idx="1">
                  <c:v>55293.4122499</c:v>
                </c:pt>
                <c:pt idx="2">
                  <c:v>51647.345709120003</c:v>
                </c:pt>
                <c:pt idx="3">
                  <c:v>52099.492877999997</c:v>
                </c:pt>
                <c:pt idx="4">
                  <c:v>53172.123277800005</c:v>
                </c:pt>
                <c:pt idx="5">
                  <c:v>81195.679654460007</c:v>
                </c:pt>
                <c:pt idx="6">
                  <c:v>86869.706100700001</c:v>
                </c:pt>
                <c:pt idx="7">
                  <c:v>90910.472080940002</c:v>
                </c:pt>
                <c:pt idx="8">
                  <c:v>94006.297339239987</c:v>
                </c:pt>
                <c:pt idx="9">
                  <c:v>97654.64809254001</c:v>
                </c:pt>
                <c:pt idx="10">
                  <c:v>104589.85933016</c:v>
                </c:pt>
                <c:pt idx="11">
                  <c:v>109186.44646703999</c:v>
                </c:pt>
                <c:pt idx="12">
                  <c:v>115767.026361</c:v>
                </c:pt>
                <c:pt idx="13">
                  <c:v>120292.68276685</c:v>
                </c:pt>
                <c:pt idx="14">
                  <c:v>118715.71385314999</c:v>
                </c:pt>
                <c:pt idx="15">
                  <c:v>119597.62863551998</c:v>
                </c:pt>
                <c:pt idx="16">
                  <c:v>121452.55835365001</c:v>
                </c:pt>
                <c:pt idx="17">
                  <c:v>120997.66834763999</c:v>
                </c:pt>
                <c:pt idx="18">
                  <c:v>120097.73675383</c:v>
                </c:pt>
                <c:pt idx="19">
                  <c:v>114883.93038408</c:v>
                </c:pt>
                <c:pt idx="20">
                  <c:v>115079.09085148</c:v>
                </c:pt>
                <c:pt idx="21">
                  <c:v>115874.1172215</c:v>
                </c:pt>
                <c:pt idx="22">
                  <c:v>112675.52133921999</c:v>
                </c:pt>
                <c:pt idx="23">
                  <c:v>112645.20339415</c:v>
                </c:pt>
                <c:pt idx="24">
                  <c:v>108580.10979171001</c:v>
                </c:pt>
                <c:pt idx="25">
                  <c:v>104640.05136602001</c:v>
                </c:pt>
                <c:pt idx="26">
                  <c:v>105815.6899005</c:v>
                </c:pt>
                <c:pt idx="27">
                  <c:v>105120.81230469</c:v>
                </c:pt>
                <c:pt idx="28">
                  <c:v>109611.81284896001</c:v>
                </c:pt>
                <c:pt idx="29">
                  <c:v>108489.31117804001</c:v>
                </c:pt>
                <c:pt idx="30">
                  <c:v>112150.39191954001</c:v>
                </c:pt>
                <c:pt idx="31">
                  <c:v>120073.00185933</c:v>
                </c:pt>
                <c:pt idx="32">
                  <c:v>129831.44944224</c:v>
                </c:pt>
                <c:pt idx="33">
                  <c:v>135362.14620498</c:v>
                </c:pt>
                <c:pt idx="34">
                  <c:v>129180.48627003</c:v>
                </c:pt>
                <c:pt idx="35">
                  <c:v>126623.59252077001</c:v>
                </c:pt>
                <c:pt idx="36">
                  <c:v>125617.36901531</c:v>
                </c:pt>
                <c:pt idx="37">
                  <c:v>129490.21537536</c:v>
                </c:pt>
                <c:pt idx="38">
                  <c:v>140310.635763</c:v>
                </c:pt>
                <c:pt idx="39">
                  <c:v>143285.26637951998</c:v>
                </c:pt>
                <c:pt idx="40">
                  <c:v>143433.12818432</c:v>
                </c:pt>
                <c:pt idx="41">
                  <c:v>144942.32578476</c:v>
                </c:pt>
                <c:pt idx="42">
                  <c:v>147093.41500283999</c:v>
                </c:pt>
                <c:pt idx="43">
                  <c:v>149596.79094440999</c:v>
                </c:pt>
                <c:pt idx="44">
                  <c:v>144907.63719918</c:v>
                </c:pt>
                <c:pt idx="45">
                  <c:v>147348.66087656</c:v>
                </c:pt>
                <c:pt idx="46">
                  <c:v>148308.11277999001</c:v>
                </c:pt>
                <c:pt idx="47">
                  <c:v>145922.49315200001</c:v>
                </c:pt>
                <c:pt idx="48">
                  <c:v>149392.47049536003</c:v>
                </c:pt>
                <c:pt idx="49">
                  <c:v>146123.93801474999</c:v>
                </c:pt>
                <c:pt idx="50">
                  <c:v>142911.83547291</c:v>
                </c:pt>
                <c:pt idx="51">
                  <c:v>139515.77609879998</c:v>
                </c:pt>
                <c:pt idx="52">
                  <c:v>137291.2636484</c:v>
                </c:pt>
                <c:pt idx="53">
                  <c:v>139253.36089139999</c:v>
                </c:pt>
                <c:pt idx="54">
                  <c:v>137257.14601026001</c:v>
                </c:pt>
                <c:pt idx="55">
                  <c:v>138230.96768656</c:v>
                </c:pt>
                <c:pt idx="56">
                  <c:v>148044.31317750001</c:v>
                </c:pt>
                <c:pt idx="57">
                  <c:v>112828.08513775999</c:v>
                </c:pt>
                <c:pt idx="58">
                  <c:v>112701.29435076</c:v>
                </c:pt>
                <c:pt idx="59">
                  <c:v>110993.99955475001</c:v>
                </c:pt>
                <c:pt idx="60">
                  <c:v>115908.23184209999</c:v>
                </c:pt>
                <c:pt idx="61">
                  <c:v>103397.49879264001</c:v>
                </c:pt>
                <c:pt idx="62">
                  <c:v>96072.135976979989</c:v>
                </c:pt>
                <c:pt idx="63">
                  <c:v>94536.032643359998</c:v>
                </c:pt>
                <c:pt idx="64">
                  <c:v>91472.055818069988</c:v>
                </c:pt>
                <c:pt idx="65">
                  <c:v>87727.822548899989</c:v>
                </c:pt>
                <c:pt idx="66">
                  <c:v>82952.657759160007</c:v>
                </c:pt>
                <c:pt idx="67">
                  <c:v>79548.17671320001</c:v>
                </c:pt>
                <c:pt idx="68">
                  <c:v>80140.506412339993</c:v>
                </c:pt>
                <c:pt idx="69">
                  <c:v>73573.713059000002</c:v>
                </c:pt>
                <c:pt idx="70">
                  <c:v>74185.221815299999</c:v>
                </c:pt>
                <c:pt idx="71">
                  <c:v>74013.922088840001</c:v>
                </c:pt>
                <c:pt idx="72">
                  <c:v>73226.698842500002</c:v>
                </c:pt>
                <c:pt idx="73">
                  <c:v>74681.230361099995</c:v>
                </c:pt>
                <c:pt idx="74">
                  <c:v>70090.171624510011</c:v>
                </c:pt>
                <c:pt idx="75">
                  <c:v>69159.166278799996</c:v>
                </c:pt>
                <c:pt idx="76">
                  <c:v>66267.482755200006</c:v>
                </c:pt>
                <c:pt idx="77">
                  <c:v>62690.009785599999</c:v>
                </c:pt>
                <c:pt idx="78">
                  <c:v>60948.099529939995</c:v>
                </c:pt>
                <c:pt idx="79">
                  <c:v>56833.683236119999</c:v>
                </c:pt>
                <c:pt idx="80">
                  <c:v>52903.9524447</c:v>
                </c:pt>
                <c:pt idx="81">
                  <c:v>50596.898420520003</c:v>
                </c:pt>
                <c:pt idx="82">
                  <c:v>47239.244348840002</c:v>
                </c:pt>
                <c:pt idx="83">
                  <c:v>42749.071758960003</c:v>
                </c:pt>
                <c:pt idx="84">
                  <c:v>36455.197387840002</c:v>
                </c:pt>
                <c:pt idx="85">
                  <c:v>33943.23922874</c:v>
                </c:pt>
                <c:pt idx="86">
                  <c:v>30032.074977039996</c:v>
                </c:pt>
                <c:pt idx="87">
                  <c:v>26953.828350900003</c:v>
                </c:pt>
                <c:pt idx="88">
                  <c:v>25479.005984880001</c:v>
                </c:pt>
                <c:pt idx="89">
                  <c:v>22513.943925200001</c:v>
                </c:pt>
                <c:pt idx="90">
                  <c:v>103439.57545218</c:v>
                </c:pt>
              </c:numCache>
            </c:numRef>
          </c:val>
        </c:ser>
        <c:ser>
          <c:idx val="1"/>
          <c:order val="1"/>
          <c:tx>
            <c:strRef>
              <c:f>Sheet1!$E$5</c:f>
              <c:strCache>
                <c:ptCount val="1"/>
                <c:pt idx="0">
                  <c:v>Labor Income </c:v>
                </c:pt>
              </c:strCache>
            </c:strRef>
          </c:tx>
          <c:spPr>
            <a:solidFill>
              <a:schemeClr val="tx1">
                <a:lumMod val="50000"/>
                <a:lumOff val="50000"/>
                <a:alpha val="76000"/>
              </a:schemeClr>
            </a:solidFill>
            <a:ln>
              <a:solidFill>
                <a:schemeClr val="tx1">
                  <a:lumMod val="50000"/>
                  <a:lumOff val="50000"/>
                </a:schemeClr>
              </a:solidFill>
            </a:ln>
          </c:spPr>
          <c:cat>
            <c:strRef>
              <c:f>Sheet1!$F$3:$CR$3</c:f>
              <c:strCach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strCache>
            </c:strRef>
          </c:cat>
          <c:val>
            <c:numRef>
              <c:f>Sheet1!$F$5:$CR$5</c:f>
              <c:numCache>
                <c:formatCode>General</c:formatCode>
                <c:ptCount val="9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1836.5816542080001</c:v>
                </c:pt>
                <c:pt idx="16">
                  <c:v>3369.0574772033001</c:v>
                </c:pt>
                <c:pt idx="17">
                  <c:v>6335.3942121009995</c:v>
                </c:pt>
                <c:pt idx="18">
                  <c:v>11874.365517388</c:v>
                </c:pt>
                <c:pt idx="19">
                  <c:v>20335.561405744</c:v>
                </c:pt>
                <c:pt idx="20">
                  <c:v>33020.912218427002</c:v>
                </c:pt>
                <c:pt idx="21">
                  <c:v>47925.707787179999</c:v>
                </c:pt>
                <c:pt idx="22">
                  <c:v>63759.840369639998</c:v>
                </c:pt>
                <c:pt idx="23">
                  <c:v>78238.915528200014</c:v>
                </c:pt>
                <c:pt idx="24">
                  <c:v>87596.828787739985</c:v>
                </c:pt>
                <c:pt idx="25">
                  <c:v>98393.539442539986</c:v>
                </c:pt>
                <c:pt idx="26">
                  <c:v>108272.26062731999</c:v>
                </c:pt>
                <c:pt idx="27">
                  <c:v>117258.15023993001</c:v>
                </c:pt>
                <c:pt idx="28">
                  <c:v>130387.40694367999</c:v>
                </c:pt>
                <c:pt idx="29">
                  <c:v>133420.45573454001</c:v>
                </c:pt>
                <c:pt idx="30">
                  <c:v>143772.46179708</c:v>
                </c:pt>
                <c:pt idx="31">
                  <c:v>157340.26611693</c:v>
                </c:pt>
                <c:pt idx="32">
                  <c:v>173773.13996510999</c:v>
                </c:pt>
                <c:pt idx="33">
                  <c:v>184900.08655851</c:v>
                </c:pt>
                <c:pt idx="34">
                  <c:v>178775.74004609999</c:v>
                </c:pt>
                <c:pt idx="35">
                  <c:v>179819.38747032001</c:v>
                </c:pt>
                <c:pt idx="36">
                  <c:v>184655.36021126001</c:v>
                </c:pt>
                <c:pt idx="37">
                  <c:v>194944.47705054001</c:v>
                </c:pt>
                <c:pt idx="38">
                  <c:v>214045.334348</c:v>
                </c:pt>
                <c:pt idx="39">
                  <c:v>219430.09891647001</c:v>
                </c:pt>
                <c:pt idx="40">
                  <c:v>221096.29160656</c:v>
                </c:pt>
                <c:pt idx="41">
                  <c:v>226594.75304024</c:v>
                </c:pt>
                <c:pt idx="42">
                  <c:v>231377.63456405999</c:v>
                </c:pt>
                <c:pt idx="43">
                  <c:v>238021.88361075</c:v>
                </c:pt>
                <c:pt idx="44">
                  <c:v>229665.7737924</c:v>
                </c:pt>
                <c:pt idx="45">
                  <c:v>232469.70869694001</c:v>
                </c:pt>
                <c:pt idx="46">
                  <c:v>232520.05727658002</c:v>
                </c:pt>
                <c:pt idx="47">
                  <c:v>225255.72210399999</c:v>
                </c:pt>
                <c:pt idx="48">
                  <c:v>226011.34608192</c:v>
                </c:pt>
                <c:pt idx="49">
                  <c:v>213290.57576475001</c:v>
                </c:pt>
                <c:pt idx="50">
                  <c:v>206071.80175476</c:v>
                </c:pt>
                <c:pt idx="51">
                  <c:v>200121.22821440001</c:v>
                </c:pt>
                <c:pt idx="52">
                  <c:v>194161.50412610002</c:v>
                </c:pt>
                <c:pt idx="53">
                  <c:v>191716.83297059999</c:v>
                </c:pt>
                <c:pt idx="54">
                  <c:v>181887.82012620001</c:v>
                </c:pt>
                <c:pt idx="55">
                  <c:v>175588.26106873999</c:v>
                </c:pt>
                <c:pt idx="56">
                  <c:v>178951.59820450001</c:v>
                </c:pt>
                <c:pt idx="57">
                  <c:v>128156.44724688001</c:v>
                </c:pt>
                <c:pt idx="58">
                  <c:v>121513.87554069</c:v>
                </c:pt>
                <c:pt idx="59">
                  <c:v>112638.74006190001</c:v>
                </c:pt>
                <c:pt idx="60">
                  <c:v>106456.01196393</c:v>
                </c:pt>
                <c:pt idx="61">
                  <c:v>85909.252648319991</c:v>
                </c:pt>
                <c:pt idx="62">
                  <c:v>71195.190663579997</c:v>
                </c:pt>
                <c:pt idx="63">
                  <c:v>59777.807574869999</c:v>
                </c:pt>
                <c:pt idx="64">
                  <c:v>49010.08147872</c:v>
                </c:pt>
                <c:pt idx="65">
                  <c:v>41403.710929499997</c:v>
                </c:pt>
                <c:pt idx="66">
                  <c:v>33758.964654799995</c:v>
                </c:pt>
                <c:pt idx="67">
                  <c:v>27890.836920699996</c:v>
                </c:pt>
                <c:pt idx="68">
                  <c:v>23689.148671540002</c:v>
                </c:pt>
                <c:pt idx="69">
                  <c:v>19388.443406750001</c:v>
                </c:pt>
                <c:pt idx="70">
                  <c:v>17129.736193230001</c:v>
                </c:pt>
                <c:pt idx="71">
                  <c:v>14806.590057754</c:v>
                </c:pt>
                <c:pt idx="72">
                  <c:v>12530.237948640999</c:v>
                </c:pt>
                <c:pt idx="73">
                  <c:v>10845.772866368001</c:v>
                </c:pt>
                <c:pt idx="74">
                  <c:v>9214.2256610400018</c:v>
                </c:pt>
                <c:pt idx="75">
                  <c:v>7971.3381560799999</c:v>
                </c:pt>
                <c:pt idx="76">
                  <c:v>6658.8306000500006</c:v>
                </c:pt>
                <c:pt idx="77">
                  <c:v>5528.1905352960002</c:v>
                </c:pt>
                <c:pt idx="78">
                  <c:v>4720.9797811690005</c:v>
                </c:pt>
                <c:pt idx="79">
                  <c:v>3871.0126212800001</c:v>
                </c:pt>
                <c:pt idx="80">
                  <c:v>3089.0869360199999</c:v>
                </c:pt>
                <c:pt idx="81">
                  <c:v>2897.7604762139999</c:v>
                </c:pt>
                <c:pt idx="82">
                  <c:v>2025.4620869079999</c:v>
                </c:pt>
                <c:pt idx="83">
                  <c:v>1857.3915786800001</c:v>
                </c:pt>
                <c:pt idx="84">
                  <c:v>1424.7661118240001</c:v>
                </c:pt>
                <c:pt idx="85">
                  <c:v>1020.118532069</c:v>
                </c:pt>
                <c:pt idx="86">
                  <c:v>768.55161522799995</c:v>
                </c:pt>
                <c:pt idx="87">
                  <c:v>765.94388309999999</c:v>
                </c:pt>
                <c:pt idx="88">
                  <c:v>636.43158812099989</c:v>
                </c:pt>
                <c:pt idx="89">
                  <c:v>507.36627645500005</c:v>
                </c:pt>
                <c:pt idx="90">
                  <c:v>1797.5325673070001</c:v>
                </c:pt>
              </c:numCache>
            </c:numRef>
          </c:val>
        </c:ser>
        <c:dLbls>
          <c:showLegendKey val="0"/>
          <c:showVal val="0"/>
          <c:showCatName val="0"/>
          <c:showSerName val="0"/>
          <c:showPercent val="0"/>
          <c:showBubbleSize val="0"/>
        </c:dLbls>
        <c:axId val="37738368"/>
        <c:axId val="37740544"/>
      </c:areaChart>
      <c:catAx>
        <c:axId val="37738368"/>
        <c:scaling>
          <c:orientation val="minMax"/>
        </c:scaling>
        <c:delete val="0"/>
        <c:axPos val="b"/>
        <c:title>
          <c:tx>
            <c:rich>
              <a:bodyPr/>
              <a:lstStyle/>
              <a:p>
                <a:pPr>
                  <a:defRPr/>
                </a:pPr>
                <a:r>
                  <a:rPr lang="en-US"/>
                  <a:t>Age</a:t>
                </a:r>
              </a:p>
            </c:rich>
          </c:tx>
          <c:layout/>
          <c:overlay val="0"/>
        </c:title>
        <c:numFmt formatCode="General" sourceLinked="1"/>
        <c:majorTickMark val="out"/>
        <c:minorTickMark val="none"/>
        <c:tickLblPos val="nextTo"/>
        <c:crossAx val="37740544"/>
        <c:crosses val="autoZero"/>
        <c:auto val="1"/>
        <c:lblAlgn val="ctr"/>
        <c:lblOffset val="100"/>
        <c:tickLblSkip val="5"/>
        <c:tickMarkSkip val="5"/>
        <c:noMultiLvlLbl val="0"/>
      </c:catAx>
      <c:valAx>
        <c:axId val="37740544"/>
        <c:scaling>
          <c:orientation val="minMax"/>
        </c:scaling>
        <c:delete val="0"/>
        <c:axPos val="l"/>
        <c:title>
          <c:tx>
            <c:rich>
              <a:bodyPr rot="-5400000" vert="horz"/>
              <a:lstStyle/>
              <a:p>
                <a:pPr>
                  <a:defRPr/>
                </a:pPr>
                <a:r>
                  <a:rPr lang="en-US"/>
                  <a:t>US$ (millions)</a:t>
                </a:r>
              </a:p>
            </c:rich>
          </c:tx>
          <c:layout/>
          <c:overlay val="0"/>
        </c:title>
        <c:numFmt formatCode="General" sourceLinked="1"/>
        <c:majorTickMark val="out"/>
        <c:minorTickMark val="none"/>
        <c:tickLblPos val="nextTo"/>
        <c:crossAx val="37738368"/>
        <c:crosses val="autoZero"/>
        <c:crossBetween val="midCat"/>
      </c:valAx>
    </c:plotArea>
    <c:legend>
      <c:legendPos val="b"/>
      <c:layout/>
      <c:overlay val="0"/>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Sheet1!$A$14</c:f>
              <c:strCache>
                <c:ptCount val="1"/>
                <c:pt idx="0">
                  <c:v>Consumption</c:v>
                </c:pt>
              </c:strCache>
            </c:strRef>
          </c:tx>
          <c:cat>
            <c:strRef>
              <c:f>Sheet1!$B$13:$AA$13</c:f>
              <c:strCache>
                <c:ptCount val="2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strCache>
            </c:strRef>
          </c:cat>
          <c:val>
            <c:numRef>
              <c:f>Sheet1!$B$14:$AA$14</c:f>
              <c:numCache>
                <c:formatCode>General</c:formatCode>
                <c:ptCount val="26"/>
                <c:pt idx="0">
                  <c:v>87727.822548899989</c:v>
                </c:pt>
                <c:pt idx="1">
                  <c:v>82952.657759160007</c:v>
                </c:pt>
                <c:pt idx="2">
                  <c:v>79548.17671320001</c:v>
                </c:pt>
                <c:pt idx="3">
                  <c:v>80140.506412339993</c:v>
                </c:pt>
                <c:pt idx="4">
                  <c:v>73573.713059000002</c:v>
                </c:pt>
                <c:pt idx="5">
                  <c:v>74185.221815299999</c:v>
                </c:pt>
                <c:pt idx="6">
                  <c:v>74013.922088840001</c:v>
                </c:pt>
                <c:pt idx="7">
                  <c:v>73226.698842500002</c:v>
                </c:pt>
                <c:pt idx="8">
                  <c:v>74681.230361099995</c:v>
                </c:pt>
                <c:pt idx="9">
                  <c:v>70090.171624510011</c:v>
                </c:pt>
                <c:pt idx="10">
                  <c:v>69159.166278799996</c:v>
                </c:pt>
                <c:pt idx="11">
                  <c:v>66267.482755200006</c:v>
                </c:pt>
                <c:pt idx="12">
                  <c:v>62690.009785599999</c:v>
                </c:pt>
                <c:pt idx="13">
                  <c:v>60948.099529939995</c:v>
                </c:pt>
                <c:pt idx="14">
                  <c:v>56833.683236119999</c:v>
                </c:pt>
                <c:pt idx="15">
                  <c:v>52903.9524447</c:v>
                </c:pt>
                <c:pt idx="16">
                  <c:v>50596.898420520003</c:v>
                </c:pt>
                <c:pt idx="17">
                  <c:v>47239.244348840002</c:v>
                </c:pt>
                <c:pt idx="18">
                  <c:v>42749.071758960003</c:v>
                </c:pt>
                <c:pt idx="19">
                  <c:v>36455.197387840002</c:v>
                </c:pt>
                <c:pt idx="20">
                  <c:v>33943.23922874</c:v>
                </c:pt>
                <c:pt idx="21">
                  <c:v>30032.074977039996</c:v>
                </c:pt>
                <c:pt idx="22">
                  <c:v>26953.828350900003</c:v>
                </c:pt>
                <c:pt idx="23">
                  <c:v>25479.005984880001</c:v>
                </c:pt>
                <c:pt idx="24">
                  <c:v>22513.943925200001</c:v>
                </c:pt>
                <c:pt idx="25">
                  <c:v>103439.57545218</c:v>
                </c:pt>
              </c:numCache>
            </c:numRef>
          </c:val>
        </c:ser>
        <c:ser>
          <c:idx val="1"/>
          <c:order val="1"/>
          <c:tx>
            <c:strRef>
              <c:f>Sheet1!$A$15</c:f>
              <c:strCache>
                <c:ptCount val="1"/>
                <c:pt idx="0">
                  <c:v>Labor income</c:v>
                </c:pt>
              </c:strCache>
            </c:strRef>
          </c:tx>
          <c:spPr>
            <a:solidFill>
              <a:schemeClr val="tx1">
                <a:lumMod val="50000"/>
                <a:lumOff val="50000"/>
              </a:schemeClr>
            </a:solidFill>
            <a:ln>
              <a:solidFill>
                <a:schemeClr val="tx1">
                  <a:lumMod val="50000"/>
                  <a:lumOff val="50000"/>
                </a:schemeClr>
              </a:solidFill>
            </a:ln>
          </c:spPr>
          <c:cat>
            <c:strRef>
              <c:f>Sheet1!$B$13:$AA$13</c:f>
              <c:strCache>
                <c:ptCount val="2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strCache>
            </c:strRef>
          </c:cat>
          <c:val>
            <c:numRef>
              <c:f>Sheet1!$B$15:$AA$15</c:f>
              <c:numCache>
                <c:formatCode>General</c:formatCode>
                <c:ptCount val="26"/>
                <c:pt idx="0">
                  <c:v>41403.710929499997</c:v>
                </c:pt>
                <c:pt idx="1">
                  <c:v>33758.964654799995</c:v>
                </c:pt>
                <c:pt idx="2">
                  <c:v>27890.836920699996</c:v>
                </c:pt>
                <c:pt idx="3">
                  <c:v>23689.148671540002</c:v>
                </c:pt>
                <c:pt idx="4">
                  <c:v>19388.443406750001</c:v>
                </c:pt>
                <c:pt idx="5">
                  <c:v>17129.736193230001</c:v>
                </c:pt>
                <c:pt idx="6">
                  <c:v>14806.590057754</c:v>
                </c:pt>
                <c:pt idx="7">
                  <c:v>12530.237948640999</c:v>
                </c:pt>
                <c:pt idx="8">
                  <c:v>10845.772866368001</c:v>
                </c:pt>
                <c:pt idx="9">
                  <c:v>9214.2256610400018</c:v>
                </c:pt>
                <c:pt idx="10">
                  <c:v>7971.3381560799999</c:v>
                </c:pt>
                <c:pt idx="11">
                  <c:v>6658.8306000500006</c:v>
                </c:pt>
                <c:pt idx="12">
                  <c:v>5528.1905352960002</c:v>
                </c:pt>
                <c:pt idx="13">
                  <c:v>4720.9797811690005</c:v>
                </c:pt>
                <c:pt idx="14">
                  <c:v>3871.0126212800001</c:v>
                </c:pt>
                <c:pt idx="15">
                  <c:v>3089.0869360199999</c:v>
                </c:pt>
                <c:pt idx="16">
                  <c:v>2897.7604762139999</c:v>
                </c:pt>
                <c:pt idx="17">
                  <c:v>2025.4620869079999</c:v>
                </c:pt>
                <c:pt idx="18">
                  <c:v>1857.3915786800001</c:v>
                </c:pt>
                <c:pt idx="19">
                  <c:v>1424.7661118240001</c:v>
                </c:pt>
                <c:pt idx="20">
                  <c:v>1020.118532069</c:v>
                </c:pt>
                <c:pt idx="21">
                  <c:v>768.55161522799995</c:v>
                </c:pt>
                <c:pt idx="22">
                  <c:v>765.94388309999999</c:v>
                </c:pt>
                <c:pt idx="23">
                  <c:v>636.43158812099989</c:v>
                </c:pt>
                <c:pt idx="24">
                  <c:v>507.36627645500005</c:v>
                </c:pt>
                <c:pt idx="25">
                  <c:v>1797.5325673070001</c:v>
                </c:pt>
              </c:numCache>
            </c:numRef>
          </c:val>
        </c:ser>
        <c:dLbls>
          <c:showLegendKey val="0"/>
          <c:showVal val="0"/>
          <c:showCatName val="0"/>
          <c:showSerName val="0"/>
          <c:showPercent val="0"/>
          <c:showBubbleSize val="0"/>
        </c:dLbls>
        <c:axId val="37762944"/>
        <c:axId val="37777408"/>
      </c:areaChart>
      <c:catAx>
        <c:axId val="37762944"/>
        <c:scaling>
          <c:orientation val="minMax"/>
        </c:scaling>
        <c:delete val="0"/>
        <c:axPos val="b"/>
        <c:title>
          <c:tx>
            <c:rich>
              <a:bodyPr/>
              <a:lstStyle/>
              <a:p>
                <a:pPr>
                  <a:defRPr/>
                </a:pPr>
                <a:r>
                  <a:rPr lang="en-US"/>
                  <a:t>Age</a:t>
                </a:r>
              </a:p>
            </c:rich>
          </c:tx>
          <c:layout/>
          <c:overlay val="0"/>
        </c:title>
        <c:numFmt formatCode="General" sourceLinked="1"/>
        <c:majorTickMark val="out"/>
        <c:minorTickMark val="none"/>
        <c:tickLblPos val="nextTo"/>
        <c:crossAx val="37777408"/>
        <c:crosses val="autoZero"/>
        <c:auto val="1"/>
        <c:lblAlgn val="ctr"/>
        <c:lblOffset val="100"/>
        <c:tickLblSkip val="5"/>
        <c:tickMarkSkip val="5"/>
        <c:noMultiLvlLbl val="0"/>
      </c:catAx>
      <c:valAx>
        <c:axId val="37777408"/>
        <c:scaling>
          <c:orientation val="minMax"/>
        </c:scaling>
        <c:delete val="0"/>
        <c:axPos val="l"/>
        <c:title>
          <c:tx>
            <c:rich>
              <a:bodyPr rot="-5400000" vert="horz"/>
              <a:lstStyle/>
              <a:p>
                <a:pPr>
                  <a:defRPr/>
                </a:pPr>
                <a:r>
                  <a:rPr lang="en-US"/>
                  <a:t>US$ (millions)</a:t>
                </a:r>
              </a:p>
            </c:rich>
          </c:tx>
          <c:layout/>
          <c:overlay val="0"/>
        </c:title>
        <c:numFmt formatCode="General" sourceLinked="1"/>
        <c:majorTickMark val="out"/>
        <c:minorTickMark val="none"/>
        <c:tickLblPos val="nextTo"/>
        <c:crossAx val="37762944"/>
        <c:crosses val="autoZero"/>
        <c:crossBetween val="midCat"/>
      </c:valAx>
    </c:plotArea>
    <c:plotVisOnly val="1"/>
    <c:dispBlanksAs val="zero"/>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Sheet1!$A$23</c:f>
              <c:strCache>
                <c:ptCount val="1"/>
                <c:pt idx="0">
                  <c:v>Labor income</c:v>
                </c:pt>
              </c:strCache>
            </c:strRef>
          </c:tx>
          <c:spPr>
            <a:solidFill>
              <a:schemeClr val="tx1">
                <a:lumMod val="50000"/>
                <a:lumOff val="50000"/>
              </a:schemeClr>
            </a:solidFill>
            <a:ln>
              <a:solidFill>
                <a:schemeClr val="tx1">
                  <a:lumMod val="50000"/>
                  <a:lumOff val="50000"/>
                </a:schemeClr>
              </a:solidFill>
            </a:ln>
          </c:spPr>
          <c:cat>
            <c:strRef>
              <c:f>Sheet1!$B$13:$AA$13</c:f>
              <c:strCache>
                <c:ptCount val="2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strCache>
            </c:strRef>
          </c:cat>
          <c:val>
            <c:numRef>
              <c:f>Sheet1!$B$23:$AA$23</c:f>
              <c:numCache>
                <c:formatCode>General</c:formatCode>
                <c:ptCount val="26"/>
                <c:pt idx="0">
                  <c:v>41403.710929499997</c:v>
                </c:pt>
                <c:pt idx="1">
                  <c:v>33758.964654799995</c:v>
                </c:pt>
                <c:pt idx="2">
                  <c:v>27890.836920699996</c:v>
                </c:pt>
                <c:pt idx="3">
                  <c:v>23689.148671540002</c:v>
                </c:pt>
                <c:pt idx="4">
                  <c:v>19388.443406750001</c:v>
                </c:pt>
                <c:pt idx="5">
                  <c:v>17129.736193230001</c:v>
                </c:pt>
                <c:pt idx="6">
                  <c:v>14806.590057754</c:v>
                </c:pt>
                <c:pt idx="7">
                  <c:v>12530.237948640999</c:v>
                </c:pt>
                <c:pt idx="8">
                  <c:v>10845.772866368001</c:v>
                </c:pt>
                <c:pt idx="9">
                  <c:v>9214.2256610400018</c:v>
                </c:pt>
                <c:pt idx="10">
                  <c:v>7971.3381560799999</c:v>
                </c:pt>
                <c:pt idx="11">
                  <c:v>6658.8306000500006</c:v>
                </c:pt>
                <c:pt idx="12">
                  <c:v>5528.1905352960002</c:v>
                </c:pt>
                <c:pt idx="13">
                  <c:v>4720.9797811690005</c:v>
                </c:pt>
                <c:pt idx="14">
                  <c:v>3871.0126212800001</c:v>
                </c:pt>
                <c:pt idx="15">
                  <c:v>3089.0869360199999</c:v>
                </c:pt>
                <c:pt idx="16">
                  <c:v>2897.7604762139999</c:v>
                </c:pt>
                <c:pt idx="17">
                  <c:v>2025.4620869079999</c:v>
                </c:pt>
                <c:pt idx="18">
                  <c:v>1857.3915786800001</c:v>
                </c:pt>
                <c:pt idx="19">
                  <c:v>1424.7661118240001</c:v>
                </c:pt>
                <c:pt idx="20">
                  <c:v>1020.118532069</c:v>
                </c:pt>
                <c:pt idx="21">
                  <c:v>768.55161522799995</c:v>
                </c:pt>
                <c:pt idx="22">
                  <c:v>765.94388309999999</c:v>
                </c:pt>
                <c:pt idx="23">
                  <c:v>636.43158812099989</c:v>
                </c:pt>
                <c:pt idx="24">
                  <c:v>507.36627645500005</c:v>
                </c:pt>
                <c:pt idx="25">
                  <c:v>1797.5325673070001</c:v>
                </c:pt>
              </c:numCache>
            </c:numRef>
          </c:val>
        </c:ser>
        <c:ser>
          <c:idx val="1"/>
          <c:order val="1"/>
          <c:tx>
            <c:strRef>
              <c:f>Sheet1!$A$24</c:f>
              <c:strCache>
                <c:ptCount val="1"/>
                <c:pt idx="0">
                  <c:v>Asset-based Reallocations</c:v>
                </c:pt>
              </c:strCache>
            </c:strRef>
          </c:tx>
          <c:spPr>
            <a:ln>
              <a:solidFill>
                <a:schemeClr val="accent2"/>
              </a:solidFill>
            </a:ln>
          </c:spPr>
          <c:cat>
            <c:strRef>
              <c:f>Sheet1!$B$13:$AA$13</c:f>
              <c:strCache>
                <c:ptCount val="2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strCache>
            </c:strRef>
          </c:cat>
          <c:val>
            <c:numRef>
              <c:f>Sheet1!$B$24:$AA$24</c:f>
              <c:numCache>
                <c:formatCode>General</c:formatCode>
                <c:ptCount val="26"/>
                <c:pt idx="0">
                  <c:v>38093.554523544</c:v>
                </c:pt>
                <c:pt idx="1">
                  <c:v>33873.840608358805</c:v>
                </c:pt>
                <c:pt idx="2">
                  <c:v>38385.353610190599</c:v>
                </c:pt>
                <c:pt idx="3">
                  <c:v>41331.365633146605</c:v>
                </c:pt>
                <c:pt idx="4">
                  <c:v>39903.171290179998</c:v>
                </c:pt>
                <c:pt idx="5">
                  <c:v>42289.183438348009</c:v>
                </c:pt>
                <c:pt idx="6">
                  <c:v>43294.351170818001</c:v>
                </c:pt>
                <c:pt idx="7">
                  <c:v>44985.046801592798</c:v>
                </c:pt>
                <c:pt idx="8">
                  <c:v>47271.618343333997</c:v>
                </c:pt>
                <c:pt idx="9">
                  <c:v>46034.791798330101</c:v>
                </c:pt>
                <c:pt idx="10">
                  <c:v>45760.441067068001</c:v>
                </c:pt>
                <c:pt idx="11">
                  <c:v>43915.880821690997</c:v>
                </c:pt>
                <c:pt idx="12">
                  <c:v>41988.166396236804</c:v>
                </c:pt>
                <c:pt idx="13">
                  <c:v>40622.551781571099</c:v>
                </c:pt>
                <c:pt idx="14">
                  <c:v>37894.529396975995</c:v>
                </c:pt>
                <c:pt idx="15">
                  <c:v>35898.323532884999</c:v>
                </c:pt>
                <c:pt idx="16">
                  <c:v>33812.055778297494</c:v>
                </c:pt>
                <c:pt idx="17">
                  <c:v>31241.7995710504</c:v>
                </c:pt>
                <c:pt idx="18">
                  <c:v>28027.726394361598</c:v>
                </c:pt>
                <c:pt idx="19">
                  <c:v>23633.3143202992</c:v>
                </c:pt>
                <c:pt idx="20">
                  <c:v>21192.076338627299</c:v>
                </c:pt>
                <c:pt idx="21">
                  <c:v>18049.180548623201</c:v>
                </c:pt>
                <c:pt idx="22">
                  <c:v>15068.727781371001</c:v>
                </c:pt>
                <c:pt idx="23">
                  <c:v>13668.1477710498</c:v>
                </c:pt>
                <c:pt idx="24">
                  <c:v>11573.717969225001</c:v>
                </c:pt>
                <c:pt idx="25">
                  <c:v>51207.019847979194</c:v>
                </c:pt>
              </c:numCache>
            </c:numRef>
          </c:val>
        </c:ser>
        <c:ser>
          <c:idx val="2"/>
          <c:order val="2"/>
          <c:tx>
            <c:strRef>
              <c:f>Sheet1!$A$25</c:f>
              <c:strCache>
                <c:ptCount val="1"/>
                <c:pt idx="0">
                  <c:v>Transfers</c:v>
                </c:pt>
              </c:strCache>
            </c:strRef>
          </c:tx>
          <c:spPr>
            <a:solidFill>
              <a:schemeClr val="accent1"/>
            </a:solidFill>
            <a:ln>
              <a:solidFill>
                <a:schemeClr val="accent1"/>
              </a:solidFill>
            </a:ln>
          </c:spPr>
          <c:cat>
            <c:strRef>
              <c:f>Sheet1!$B$13:$AA$13</c:f>
              <c:strCache>
                <c:ptCount val="2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strCache>
            </c:strRef>
          </c:cat>
          <c:val>
            <c:numRef>
              <c:f>Sheet1!$B$25:$AA$25</c:f>
              <c:numCache>
                <c:formatCode>General</c:formatCode>
                <c:ptCount val="26"/>
                <c:pt idx="0">
                  <c:v>8230.5710059499997</c:v>
                </c:pt>
                <c:pt idx="1">
                  <c:v>15319.850711816</c:v>
                </c:pt>
                <c:pt idx="2">
                  <c:v>13272.005407258001</c:v>
                </c:pt>
                <c:pt idx="3">
                  <c:v>15119.982800439002</c:v>
                </c:pt>
                <c:pt idx="4">
                  <c:v>14282.109361024999</c:v>
                </c:pt>
                <c:pt idx="5">
                  <c:v>14766.29793373</c:v>
                </c:pt>
                <c:pt idx="6">
                  <c:v>15912.980860268</c:v>
                </c:pt>
                <c:pt idx="7">
                  <c:v>15711.411337279002</c:v>
                </c:pt>
                <c:pt idx="8">
                  <c:v>16563.826991711998</c:v>
                </c:pt>
                <c:pt idx="9">
                  <c:v>14841.149760260001</c:v>
                </c:pt>
                <c:pt idx="10">
                  <c:v>15427.39560752</c:v>
                </c:pt>
                <c:pt idx="11">
                  <c:v>15692.771800699998</c:v>
                </c:pt>
                <c:pt idx="12">
                  <c:v>15173.652261120002</c:v>
                </c:pt>
                <c:pt idx="13">
                  <c:v>15604.57188507</c:v>
                </c:pt>
                <c:pt idx="14">
                  <c:v>15068.13030884</c:v>
                </c:pt>
                <c:pt idx="15">
                  <c:v>13916.540080800001</c:v>
                </c:pt>
                <c:pt idx="16">
                  <c:v>13887.087551819999</c:v>
                </c:pt>
                <c:pt idx="17">
                  <c:v>13971.97916132</c:v>
                </c:pt>
                <c:pt idx="18">
                  <c:v>12863.953584319999</c:v>
                </c:pt>
                <c:pt idx="19">
                  <c:v>11397.10858</c:v>
                </c:pt>
                <c:pt idx="20">
                  <c:v>11731.040347980001</c:v>
                </c:pt>
                <c:pt idx="21">
                  <c:v>11214.353026159999</c:v>
                </c:pt>
                <c:pt idx="22">
                  <c:v>11119.15775355</c:v>
                </c:pt>
                <c:pt idx="23">
                  <c:v>11174.4247314</c:v>
                </c:pt>
                <c:pt idx="24">
                  <c:v>10432.85699305</c:v>
                </c:pt>
                <c:pt idx="25">
                  <c:v>50435.025404339998</c:v>
                </c:pt>
              </c:numCache>
            </c:numRef>
          </c:val>
        </c:ser>
        <c:dLbls>
          <c:showLegendKey val="0"/>
          <c:showVal val="0"/>
          <c:showCatName val="0"/>
          <c:showSerName val="0"/>
          <c:showPercent val="0"/>
          <c:showBubbleSize val="0"/>
        </c:dLbls>
        <c:axId val="37809152"/>
        <c:axId val="37815424"/>
      </c:areaChart>
      <c:catAx>
        <c:axId val="37809152"/>
        <c:scaling>
          <c:orientation val="minMax"/>
        </c:scaling>
        <c:delete val="0"/>
        <c:axPos val="b"/>
        <c:title>
          <c:tx>
            <c:rich>
              <a:bodyPr/>
              <a:lstStyle/>
              <a:p>
                <a:pPr>
                  <a:defRPr/>
                </a:pPr>
                <a:r>
                  <a:rPr lang="en-US"/>
                  <a:t>Age</a:t>
                </a:r>
              </a:p>
            </c:rich>
          </c:tx>
          <c:layout/>
          <c:overlay val="0"/>
        </c:title>
        <c:majorTickMark val="out"/>
        <c:minorTickMark val="none"/>
        <c:tickLblPos val="nextTo"/>
        <c:crossAx val="37815424"/>
        <c:crosses val="autoZero"/>
        <c:auto val="1"/>
        <c:lblAlgn val="ctr"/>
        <c:lblOffset val="100"/>
        <c:tickLblSkip val="5"/>
        <c:tickMarkSkip val="5"/>
        <c:noMultiLvlLbl val="0"/>
      </c:catAx>
      <c:valAx>
        <c:axId val="37815424"/>
        <c:scaling>
          <c:orientation val="minMax"/>
        </c:scaling>
        <c:delete val="0"/>
        <c:axPos val="l"/>
        <c:title>
          <c:tx>
            <c:rich>
              <a:bodyPr rot="-5400000" vert="horz"/>
              <a:lstStyle/>
              <a:p>
                <a:pPr>
                  <a:defRPr/>
                </a:pPr>
                <a:r>
                  <a:rPr lang="en-US"/>
                  <a:t>US$ (millions)</a:t>
                </a:r>
              </a:p>
            </c:rich>
          </c:tx>
          <c:layout/>
          <c:overlay val="0"/>
        </c:title>
        <c:numFmt formatCode="General" sourceLinked="1"/>
        <c:majorTickMark val="out"/>
        <c:minorTickMark val="none"/>
        <c:tickLblPos val="nextTo"/>
        <c:crossAx val="37809152"/>
        <c:crosses val="autoZero"/>
        <c:crossBetween val="midCat"/>
      </c:valAx>
    </c:plotArea>
    <c:plotVisOnly val="1"/>
    <c:dispBlanksAs val="zero"/>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Sheet1!$A$23</c:f>
              <c:strCache>
                <c:ptCount val="1"/>
                <c:pt idx="0">
                  <c:v>Labor income</c:v>
                </c:pt>
              </c:strCache>
            </c:strRef>
          </c:tx>
          <c:spPr>
            <a:solidFill>
              <a:schemeClr val="tx1">
                <a:lumMod val="50000"/>
                <a:lumOff val="50000"/>
              </a:schemeClr>
            </a:solidFill>
          </c:spPr>
          <c:cat>
            <c:strRef>
              <c:f>Sheet1!$B$13:$AA$13</c:f>
              <c:strCache>
                <c:ptCount val="2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strCache>
            </c:strRef>
          </c:cat>
          <c:val>
            <c:numRef>
              <c:f>Sheet1!$B$23:$AA$23</c:f>
              <c:numCache>
                <c:formatCode>General</c:formatCode>
                <c:ptCount val="26"/>
                <c:pt idx="0">
                  <c:v>41403.710929499997</c:v>
                </c:pt>
                <c:pt idx="1">
                  <c:v>33758.964654799995</c:v>
                </c:pt>
                <c:pt idx="2">
                  <c:v>27890.836920699996</c:v>
                </c:pt>
                <c:pt idx="3">
                  <c:v>23689.148671540002</c:v>
                </c:pt>
                <c:pt idx="4">
                  <c:v>19388.443406750001</c:v>
                </c:pt>
                <c:pt idx="5">
                  <c:v>17129.736193230001</c:v>
                </c:pt>
                <c:pt idx="6">
                  <c:v>14806.590057754</c:v>
                </c:pt>
                <c:pt idx="7">
                  <c:v>12530.237948640999</c:v>
                </c:pt>
                <c:pt idx="8">
                  <c:v>10845.772866368001</c:v>
                </c:pt>
                <c:pt idx="9">
                  <c:v>9214.2256610400018</c:v>
                </c:pt>
                <c:pt idx="10">
                  <c:v>7971.3381560799999</c:v>
                </c:pt>
                <c:pt idx="11">
                  <c:v>6658.8306000500006</c:v>
                </c:pt>
                <c:pt idx="12">
                  <c:v>5528.1905352960002</c:v>
                </c:pt>
                <c:pt idx="13">
                  <c:v>4720.9797811690005</c:v>
                </c:pt>
                <c:pt idx="14">
                  <c:v>3871.0126212800001</c:v>
                </c:pt>
                <c:pt idx="15">
                  <c:v>3089.0869360199999</c:v>
                </c:pt>
                <c:pt idx="16">
                  <c:v>2897.7604762139999</c:v>
                </c:pt>
                <c:pt idx="17">
                  <c:v>2025.4620869079999</c:v>
                </c:pt>
                <c:pt idx="18">
                  <c:v>1857.3915786800001</c:v>
                </c:pt>
                <c:pt idx="19">
                  <c:v>1424.7661118240001</c:v>
                </c:pt>
                <c:pt idx="20">
                  <c:v>1020.118532069</c:v>
                </c:pt>
                <c:pt idx="21">
                  <c:v>768.55161522799995</c:v>
                </c:pt>
                <c:pt idx="22">
                  <c:v>765.94388309999999</c:v>
                </c:pt>
                <c:pt idx="23">
                  <c:v>636.43158812099989</c:v>
                </c:pt>
                <c:pt idx="24">
                  <c:v>507.36627645500005</c:v>
                </c:pt>
                <c:pt idx="25">
                  <c:v>1797.5325673070001</c:v>
                </c:pt>
              </c:numCache>
            </c:numRef>
          </c:val>
        </c:ser>
        <c:ser>
          <c:idx val="1"/>
          <c:order val="1"/>
          <c:tx>
            <c:strRef>
              <c:f>Sheet1!$A$24</c:f>
              <c:strCache>
                <c:ptCount val="1"/>
                <c:pt idx="0">
                  <c:v>Asset-based Reallocations</c:v>
                </c:pt>
              </c:strCache>
            </c:strRef>
          </c:tx>
          <c:spPr>
            <a:ln>
              <a:solidFill>
                <a:schemeClr val="accent2"/>
              </a:solidFill>
            </a:ln>
          </c:spPr>
          <c:cat>
            <c:strRef>
              <c:f>Sheet1!$B$13:$AA$13</c:f>
              <c:strCache>
                <c:ptCount val="2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strCache>
            </c:strRef>
          </c:cat>
          <c:val>
            <c:numRef>
              <c:f>Sheet1!$B$24:$AA$24</c:f>
              <c:numCache>
                <c:formatCode>General</c:formatCode>
                <c:ptCount val="26"/>
                <c:pt idx="0">
                  <c:v>38093.554523544</c:v>
                </c:pt>
                <c:pt idx="1">
                  <c:v>33873.840608358805</c:v>
                </c:pt>
                <c:pt idx="2">
                  <c:v>38385.353610190599</c:v>
                </c:pt>
                <c:pt idx="3">
                  <c:v>41331.365633146605</c:v>
                </c:pt>
                <c:pt idx="4">
                  <c:v>39903.171290179998</c:v>
                </c:pt>
                <c:pt idx="5">
                  <c:v>42289.183438348009</c:v>
                </c:pt>
                <c:pt idx="6">
                  <c:v>43294.351170818001</c:v>
                </c:pt>
                <c:pt idx="7">
                  <c:v>44985.046801592798</c:v>
                </c:pt>
                <c:pt idx="8">
                  <c:v>47271.618343333997</c:v>
                </c:pt>
                <c:pt idx="9">
                  <c:v>46034.791798330101</c:v>
                </c:pt>
                <c:pt idx="10">
                  <c:v>45760.441067068001</c:v>
                </c:pt>
                <c:pt idx="11">
                  <c:v>43915.880821690997</c:v>
                </c:pt>
                <c:pt idx="12">
                  <c:v>41988.166396236804</c:v>
                </c:pt>
                <c:pt idx="13">
                  <c:v>40622.551781571099</c:v>
                </c:pt>
                <c:pt idx="14">
                  <c:v>37894.529396975995</c:v>
                </c:pt>
                <c:pt idx="15">
                  <c:v>35898.323532884999</c:v>
                </c:pt>
                <c:pt idx="16">
                  <c:v>33812.055778297494</c:v>
                </c:pt>
                <c:pt idx="17">
                  <c:v>31241.7995710504</c:v>
                </c:pt>
                <c:pt idx="18">
                  <c:v>28027.726394361598</c:v>
                </c:pt>
                <c:pt idx="19">
                  <c:v>23633.3143202992</c:v>
                </c:pt>
                <c:pt idx="20">
                  <c:v>21192.076338627299</c:v>
                </c:pt>
                <c:pt idx="21">
                  <c:v>18049.180548623201</c:v>
                </c:pt>
                <c:pt idx="22">
                  <c:v>15068.727781371001</c:v>
                </c:pt>
                <c:pt idx="23">
                  <c:v>13668.1477710498</c:v>
                </c:pt>
                <c:pt idx="24">
                  <c:v>11573.717969225001</c:v>
                </c:pt>
                <c:pt idx="25">
                  <c:v>51207.019847979194</c:v>
                </c:pt>
              </c:numCache>
            </c:numRef>
          </c:val>
        </c:ser>
        <c:ser>
          <c:idx val="2"/>
          <c:order val="2"/>
          <c:tx>
            <c:strRef>
              <c:f>Sheet1!$A$25</c:f>
              <c:strCache>
                <c:ptCount val="1"/>
                <c:pt idx="0">
                  <c:v>Transfers</c:v>
                </c:pt>
              </c:strCache>
            </c:strRef>
          </c:tx>
          <c:spPr>
            <a:ln>
              <a:solidFill>
                <a:schemeClr val="accent3"/>
              </a:solidFill>
            </a:ln>
          </c:spPr>
          <c:cat>
            <c:strRef>
              <c:f>Sheet1!$B$13:$AA$13</c:f>
              <c:strCache>
                <c:ptCount val="2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strCache>
            </c:strRef>
          </c:cat>
          <c:val>
            <c:numRef>
              <c:f>Sheet1!$B$25:$AA$25</c:f>
              <c:numCache>
                <c:formatCode>General</c:formatCode>
                <c:ptCount val="26"/>
                <c:pt idx="0">
                  <c:v>8230.5710059499997</c:v>
                </c:pt>
                <c:pt idx="1">
                  <c:v>15319.850711816</c:v>
                </c:pt>
                <c:pt idx="2">
                  <c:v>13272.005407258001</c:v>
                </c:pt>
                <c:pt idx="3">
                  <c:v>15119.982800439002</c:v>
                </c:pt>
                <c:pt idx="4">
                  <c:v>14282.109361024999</c:v>
                </c:pt>
                <c:pt idx="5">
                  <c:v>14766.29793373</c:v>
                </c:pt>
                <c:pt idx="6">
                  <c:v>15912.980860268</c:v>
                </c:pt>
                <c:pt idx="7">
                  <c:v>15711.411337279002</c:v>
                </c:pt>
                <c:pt idx="8">
                  <c:v>16563.826991711998</c:v>
                </c:pt>
                <c:pt idx="9">
                  <c:v>14841.149760260001</c:v>
                </c:pt>
                <c:pt idx="10">
                  <c:v>15427.39560752</c:v>
                </c:pt>
                <c:pt idx="11">
                  <c:v>15692.771800699998</c:v>
                </c:pt>
                <c:pt idx="12">
                  <c:v>15173.652261120002</c:v>
                </c:pt>
                <c:pt idx="13">
                  <c:v>15604.57188507</c:v>
                </c:pt>
                <c:pt idx="14">
                  <c:v>15068.13030884</c:v>
                </c:pt>
                <c:pt idx="15">
                  <c:v>13916.540080800001</c:v>
                </c:pt>
                <c:pt idx="16">
                  <c:v>13887.087551819999</c:v>
                </c:pt>
                <c:pt idx="17">
                  <c:v>13971.97916132</c:v>
                </c:pt>
                <c:pt idx="18">
                  <c:v>12863.953584319999</c:v>
                </c:pt>
                <c:pt idx="19">
                  <c:v>11397.10858</c:v>
                </c:pt>
                <c:pt idx="20">
                  <c:v>11731.040347980001</c:v>
                </c:pt>
                <c:pt idx="21">
                  <c:v>11214.353026159999</c:v>
                </c:pt>
                <c:pt idx="22">
                  <c:v>11119.15775355</c:v>
                </c:pt>
                <c:pt idx="23">
                  <c:v>11174.4247314</c:v>
                </c:pt>
                <c:pt idx="24">
                  <c:v>10432.85699305</c:v>
                </c:pt>
                <c:pt idx="25">
                  <c:v>50435.025404339998</c:v>
                </c:pt>
              </c:numCache>
            </c:numRef>
          </c:val>
        </c:ser>
        <c:dLbls>
          <c:showLegendKey val="0"/>
          <c:showVal val="0"/>
          <c:showCatName val="0"/>
          <c:showSerName val="0"/>
          <c:showPercent val="0"/>
          <c:showBubbleSize val="0"/>
        </c:dLbls>
        <c:axId val="37856000"/>
        <c:axId val="37857920"/>
      </c:areaChart>
      <c:catAx>
        <c:axId val="37856000"/>
        <c:scaling>
          <c:orientation val="minMax"/>
        </c:scaling>
        <c:delete val="0"/>
        <c:axPos val="b"/>
        <c:title>
          <c:tx>
            <c:rich>
              <a:bodyPr/>
              <a:lstStyle/>
              <a:p>
                <a:pPr>
                  <a:defRPr/>
                </a:pPr>
                <a:r>
                  <a:rPr lang="en-US"/>
                  <a:t>Age</a:t>
                </a:r>
              </a:p>
            </c:rich>
          </c:tx>
          <c:layout/>
          <c:overlay val="0"/>
        </c:title>
        <c:majorTickMark val="out"/>
        <c:minorTickMark val="none"/>
        <c:tickLblPos val="nextTo"/>
        <c:crossAx val="37857920"/>
        <c:crosses val="autoZero"/>
        <c:auto val="1"/>
        <c:lblAlgn val="ctr"/>
        <c:lblOffset val="100"/>
        <c:tickLblSkip val="5"/>
        <c:tickMarkSkip val="5"/>
        <c:noMultiLvlLbl val="0"/>
      </c:catAx>
      <c:valAx>
        <c:axId val="37857920"/>
        <c:scaling>
          <c:orientation val="minMax"/>
        </c:scaling>
        <c:delete val="0"/>
        <c:axPos val="l"/>
        <c:title>
          <c:tx>
            <c:rich>
              <a:bodyPr rot="-5400000" vert="horz"/>
              <a:lstStyle/>
              <a:p>
                <a:pPr>
                  <a:defRPr/>
                </a:pPr>
                <a:r>
                  <a:rPr lang="en-US"/>
                  <a:t>US$ (millions)</a:t>
                </a:r>
              </a:p>
            </c:rich>
          </c:tx>
          <c:layout/>
          <c:overlay val="0"/>
        </c:title>
        <c:numFmt formatCode="General" sourceLinked="1"/>
        <c:majorTickMark val="out"/>
        <c:minorTickMark val="none"/>
        <c:tickLblPos val="nextTo"/>
        <c:crossAx val="37856000"/>
        <c:crosses val="autoZero"/>
        <c:crossBetween val="midCat"/>
      </c:valAx>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132426411104241E-2"/>
          <c:y val="2.2869046084254486E-2"/>
          <c:w val="0.8658543950879205"/>
          <c:h val="0.94386790202286697"/>
        </c:manualLayout>
      </c:layout>
      <c:scatterChart>
        <c:scatterStyle val="lineMarker"/>
        <c:varyColors val="0"/>
        <c:ser>
          <c:idx val="0"/>
          <c:order val="0"/>
          <c:tx>
            <c:strRef>
              <c:f>Data!$C$33</c:f>
              <c:strCache>
                <c:ptCount val="1"/>
                <c:pt idx="0">
                  <c:v>Europe &amp; US</c:v>
                </c:pt>
              </c:strCache>
            </c:strRef>
          </c:tx>
          <c:spPr>
            <a:ln w="28575">
              <a:noFill/>
            </a:ln>
          </c:spPr>
          <c:marker>
            <c:symbol val="diamond"/>
            <c:size val="7"/>
            <c:spPr>
              <a:solidFill>
                <a:schemeClr val="accent1"/>
              </a:solidFill>
              <a:ln>
                <a:solidFill>
                  <a:schemeClr val="accent1"/>
                </a:solidFill>
              </a:ln>
            </c:spPr>
          </c:marker>
          <c:dLbls>
            <c:dLbl>
              <c:idx val="0"/>
              <c:layout>
                <c:manualLayout>
                  <c:x val="-6.0478147154333431E-2"/>
                  <c:y val="-1.7653313563898695E-2"/>
                </c:manualLayout>
              </c:layout>
              <c:tx>
                <c:rich>
                  <a:bodyPr/>
                  <a:lstStyle/>
                  <a:p>
                    <a:pPr>
                      <a:defRPr sz="925" b="0" i="0" u="none" strike="noStrike" baseline="0">
                        <a:solidFill>
                          <a:srgbClr val="000000"/>
                        </a:solidFill>
                        <a:latin typeface="Arial"/>
                        <a:ea typeface="Arial"/>
                        <a:cs typeface="Arial"/>
                      </a:defRPr>
                    </a:pPr>
                    <a:r>
                      <a:rPr lang="en-US"/>
                      <a:t>AT</a:t>
                    </a:r>
                  </a:p>
                </c:rich>
              </c:tx>
              <c:spPr>
                <a:noFill/>
                <a:ln w="25400">
                  <a:noFill/>
                </a:ln>
              </c:spPr>
              <c:dLblPos val="r"/>
              <c:showLegendKey val="0"/>
              <c:showVal val="0"/>
              <c:showCatName val="0"/>
              <c:showSerName val="0"/>
              <c:showPercent val="0"/>
              <c:showBubbleSize val="0"/>
            </c:dLbl>
            <c:dLbl>
              <c:idx val="2"/>
              <c:layout>
                <c:manualLayout>
                  <c:x val="4.2285308239596878E-2"/>
                  <c:y val="-0.11563494320176891"/>
                </c:manualLayout>
              </c:layout>
              <c:tx>
                <c:rich>
                  <a:bodyPr/>
                  <a:lstStyle/>
                  <a:p>
                    <a:pPr>
                      <a:defRPr sz="800" b="0" i="0" u="none" strike="noStrike" baseline="0">
                        <a:solidFill>
                          <a:srgbClr val="000000"/>
                        </a:solidFill>
                        <a:latin typeface="Arial"/>
                        <a:ea typeface="Arial"/>
                        <a:cs typeface="Arial"/>
                      </a:defRPr>
                    </a:pPr>
                    <a:r>
                      <a:rPr lang="en-US"/>
                      <a:t>ES</a:t>
                    </a:r>
                  </a:p>
                </c:rich>
              </c:tx>
              <c:spPr>
                <a:noFill/>
                <a:ln w="25400">
                  <a:noFill/>
                </a:ln>
              </c:spPr>
              <c:dLblPos val="r"/>
              <c:showLegendKey val="0"/>
              <c:showVal val="0"/>
              <c:showCatName val="0"/>
              <c:showSerName val="0"/>
              <c:showPercent val="0"/>
              <c:showBubbleSize val="0"/>
            </c:dLbl>
            <c:dLbl>
              <c:idx val="6"/>
              <c:layout>
                <c:manualLayout>
                  <c:x val="-4.5000978648384378E-2"/>
                  <c:y val="2.3770017824609007E-2"/>
                </c:manualLayout>
              </c:layout>
              <c:tx>
                <c:rich>
                  <a:bodyPr/>
                  <a:lstStyle/>
                  <a:p>
                    <a:pPr>
                      <a:defRPr sz="925" b="0" i="0" u="none" strike="noStrike" baseline="0">
                        <a:solidFill>
                          <a:srgbClr val="000000"/>
                        </a:solidFill>
                        <a:latin typeface="Arial"/>
                        <a:ea typeface="Arial"/>
                        <a:cs typeface="Arial"/>
                      </a:defRPr>
                    </a:pPr>
                    <a:r>
                      <a:rPr lang="en-US"/>
                      <a:t>SE</a:t>
                    </a:r>
                  </a:p>
                </c:rich>
              </c:tx>
              <c:spPr>
                <a:noFill/>
                <a:ln w="25400">
                  <a:noFill/>
                </a:ln>
              </c:spPr>
              <c:dLblPos val="r"/>
              <c:showLegendKey val="0"/>
              <c:showVal val="0"/>
              <c:showCatName val="0"/>
              <c:showSerName val="0"/>
              <c:showPercent val="0"/>
              <c:showBubbleSize val="0"/>
            </c:dLbl>
            <c:dLbl>
              <c:idx val="8"/>
              <c:layout>
                <c:manualLayout>
                  <c:x val="-0.94750289619049144"/>
                  <c:y val="1.0395020947388403E-2"/>
                </c:manualLayout>
              </c:layout>
              <c:tx>
                <c:rich>
                  <a:bodyPr/>
                  <a:lstStyle/>
                  <a:p>
                    <a:pPr>
                      <a:defRPr sz="925" b="0" i="0" u="none" strike="noStrike" baseline="0">
                        <a:solidFill>
                          <a:srgbClr val="000000"/>
                        </a:solidFill>
                        <a:latin typeface="Arial"/>
                        <a:ea typeface="Arial"/>
                        <a:cs typeface="Arial"/>
                      </a:defRPr>
                    </a:pPr>
                    <a:r>
                      <a:rPr lang="en-US"/>
                      <a:t>US</a:t>
                    </a:r>
                  </a:p>
                </c:rich>
              </c:tx>
              <c:spPr>
                <a:noFill/>
                <a:ln w="25400">
                  <a:noFill/>
                </a:ln>
              </c:spPr>
              <c:dLblPos val="r"/>
              <c:showLegendKey val="0"/>
              <c:showVal val="0"/>
              <c:showCatName val="0"/>
              <c:showSerName val="0"/>
              <c:showPercent val="0"/>
              <c:showBubbleSize val="0"/>
            </c:dLbl>
            <c:dLbl>
              <c:idx val="30"/>
              <c:tx>
                <c:rich>
                  <a:bodyPr/>
                  <a:lstStyle/>
                  <a:p>
                    <a:pPr>
                      <a:defRPr sz="925" b="0" i="0" u="none" strike="noStrike" baseline="0">
                        <a:solidFill>
                          <a:srgbClr val="000000"/>
                        </a:solidFill>
                        <a:latin typeface="Arial"/>
                        <a:ea typeface="Arial"/>
                        <a:cs typeface="Arial"/>
                      </a:defRPr>
                    </a:pPr>
                    <a:r>
                      <a:rPr lang="en-US"/>
                      <a:t>UY</a:t>
                    </a:r>
                  </a:p>
                </c:rich>
              </c:tx>
              <c:spPr>
                <a:noFill/>
                <a:ln w="25400">
                  <a:noFill/>
                </a:ln>
              </c:spPr>
              <c:dLblPos val="t"/>
              <c:showLegendKey val="0"/>
              <c:showVal val="0"/>
              <c:showCatName val="0"/>
              <c:showSerName val="0"/>
              <c:showPercent val="0"/>
              <c:showBubbleSize val="0"/>
            </c:dLbl>
            <c:showLegendKey val="0"/>
            <c:showVal val="0"/>
            <c:showCatName val="0"/>
            <c:showSerName val="0"/>
            <c:showPercent val="0"/>
            <c:showBubbleSize val="0"/>
          </c:dLbls>
          <c:xVal>
            <c:numRef>
              <c:f>Data!$B$34:$B$187</c:f>
              <c:numCache>
                <c:formatCode>General</c:formatCode>
                <c:ptCount val="154"/>
                <c:pt idx="0" formatCode="0.00">
                  <c:v>-44.572127165653811</c:v>
                </c:pt>
                <c:pt idx="2" formatCode="0.00">
                  <c:v>-32.656227641664536</c:v>
                </c:pt>
                <c:pt idx="3" formatCode="0.00">
                  <c:v>-44.049482642551389</c:v>
                </c:pt>
                <c:pt idx="4" formatCode="0.00">
                  <c:v>-40.52977665610193</c:v>
                </c:pt>
                <c:pt idx="5" formatCode="0.00">
                  <c:v>-21.339163708035681</c:v>
                </c:pt>
                <c:pt idx="6" formatCode="0.00">
                  <c:v>-43.568981897858542</c:v>
                </c:pt>
                <c:pt idx="7" formatCode="0.00">
                  <c:v>-5.573732431604661</c:v>
                </c:pt>
                <c:pt idx="26" formatCode="0.00">
                  <c:v>-25.260902065138154</c:v>
                </c:pt>
                <c:pt idx="27" formatCode="0.00">
                  <c:v>-26.629697430696748</c:v>
                </c:pt>
                <c:pt idx="28" formatCode="0.00">
                  <c:v>-17.811600232615206</c:v>
                </c:pt>
                <c:pt idx="29" formatCode="0.00">
                  <c:v>4.0541223083451436</c:v>
                </c:pt>
                <c:pt idx="30" formatCode="0.00">
                  <c:v>-10.714925002716857</c:v>
                </c:pt>
                <c:pt idx="50" formatCode="0.00">
                  <c:v>27.558196603730501</c:v>
                </c:pt>
                <c:pt idx="51" formatCode="0.00">
                  <c:v>-22.656778917380912</c:v>
                </c:pt>
                <c:pt idx="52" formatCode="0.00">
                  <c:v>6.5570024399831706</c:v>
                </c:pt>
                <c:pt idx="53" formatCode="0.00">
                  <c:v>-16.209841254474256</c:v>
                </c:pt>
                <c:pt idx="54" formatCode="0.00">
                  <c:v>-31.103481691810007</c:v>
                </c:pt>
                <c:pt idx="55" formatCode="0.00">
                  <c:v>-14.492111627806587</c:v>
                </c:pt>
                <c:pt idx="56" formatCode="0.00">
                  <c:v>8.1536170218093691</c:v>
                </c:pt>
              </c:numCache>
            </c:numRef>
          </c:xVal>
          <c:yVal>
            <c:numRef>
              <c:f>Data!$C$34:$C$187</c:f>
              <c:numCache>
                <c:formatCode>General</c:formatCode>
                <c:ptCount val="154"/>
                <c:pt idx="0">
                  <c:v>7.1130453846578678</c:v>
                </c:pt>
                <c:pt idx="2">
                  <c:v>30.3184895618094</c:v>
                </c:pt>
                <c:pt idx="3">
                  <c:v>1.7147278759287887</c:v>
                </c:pt>
                <c:pt idx="4">
                  <c:v>13.300196936014174</c:v>
                </c:pt>
                <c:pt idx="5">
                  <c:v>45.404991894278012</c:v>
                </c:pt>
                <c:pt idx="6">
                  <c:v>0.39042136725107573</c:v>
                </c:pt>
                <c:pt idx="7">
                  <c:v>58.539600359287498</c:v>
                </c:pt>
              </c:numCache>
            </c:numRef>
          </c:yVal>
          <c:smooth val="0"/>
        </c:ser>
        <c:ser>
          <c:idx val="1"/>
          <c:order val="1"/>
          <c:tx>
            <c:strRef>
              <c:f>Data!$D$33</c:f>
              <c:strCache>
                <c:ptCount val="1"/>
                <c:pt idx="0">
                  <c:v>Latin America</c:v>
                </c:pt>
              </c:strCache>
            </c:strRef>
          </c:tx>
          <c:spPr>
            <a:ln w="28575">
              <a:noFill/>
            </a:ln>
          </c:spPr>
          <c:marker>
            <c:symbol val="square"/>
            <c:size val="6"/>
            <c:spPr>
              <a:solidFill>
                <a:schemeClr val="accent6"/>
              </a:solidFill>
              <a:ln>
                <a:solidFill>
                  <a:schemeClr val="accent6"/>
                </a:solidFill>
                <a:prstDash val="solid"/>
              </a:ln>
            </c:spPr>
          </c:marker>
          <c:xVal>
            <c:numRef>
              <c:f>Data!$B$34:$B$187</c:f>
              <c:numCache>
                <c:formatCode>General</c:formatCode>
                <c:ptCount val="154"/>
                <c:pt idx="0" formatCode="0.00">
                  <c:v>-44.572127165653811</c:v>
                </c:pt>
                <c:pt idx="2" formatCode="0.00">
                  <c:v>-32.656227641664536</c:v>
                </c:pt>
                <c:pt idx="3" formatCode="0.00">
                  <c:v>-44.049482642551389</c:v>
                </c:pt>
                <c:pt idx="4" formatCode="0.00">
                  <c:v>-40.52977665610193</c:v>
                </c:pt>
                <c:pt idx="5" formatCode="0.00">
                  <c:v>-21.339163708035681</c:v>
                </c:pt>
                <c:pt idx="6" formatCode="0.00">
                  <c:v>-43.568981897858542</c:v>
                </c:pt>
                <c:pt idx="7" formatCode="0.00">
                  <c:v>-5.573732431604661</c:v>
                </c:pt>
                <c:pt idx="26" formatCode="0.00">
                  <c:v>-25.260902065138154</c:v>
                </c:pt>
                <c:pt idx="27" formatCode="0.00">
                  <c:v>-26.629697430696748</c:v>
                </c:pt>
                <c:pt idx="28" formatCode="0.00">
                  <c:v>-17.811600232615206</c:v>
                </c:pt>
                <c:pt idx="29" formatCode="0.00">
                  <c:v>4.0541223083451436</c:v>
                </c:pt>
                <c:pt idx="30" formatCode="0.00">
                  <c:v>-10.714925002716857</c:v>
                </c:pt>
                <c:pt idx="50" formatCode="0.00">
                  <c:v>27.558196603730501</c:v>
                </c:pt>
                <c:pt idx="51" formatCode="0.00">
                  <c:v>-22.656778917380912</c:v>
                </c:pt>
                <c:pt idx="52" formatCode="0.00">
                  <c:v>6.5570024399831706</c:v>
                </c:pt>
                <c:pt idx="53" formatCode="0.00">
                  <c:v>-16.209841254474256</c:v>
                </c:pt>
                <c:pt idx="54" formatCode="0.00">
                  <c:v>-31.103481691810007</c:v>
                </c:pt>
                <c:pt idx="55" formatCode="0.00">
                  <c:v>-14.492111627806587</c:v>
                </c:pt>
                <c:pt idx="56" formatCode="0.00">
                  <c:v>8.1536170218093691</c:v>
                </c:pt>
              </c:numCache>
            </c:numRef>
          </c:xVal>
          <c:yVal>
            <c:numRef>
              <c:f>Data!$D$34:$D$187</c:f>
              <c:numCache>
                <c:formatCode>General</c:formatCode>
                <c:ptCount val="154"/>
                <c:pt idx="26" formatCode="0.00">
                  <c:v>22.363691291871</c:v>
                </c:pt>
                <c:pt idx="27" formatCode="0.00">
                  <c:v>12.457627586298708</c:v>
                </c:pt>
                <c:pt idx="28" formatCode="0.00">
                  <c:v>25.527928154425005</c:v>
                </c:pt>
                <c:pt idx="29" formatCode="0.00">
                  <c:v>64.910630317069092</c:v>
                </c:pt>
                <c:pt idx="30" formatCode="0.00">
                  <c:v>39.945424346163939</c:v>
                </c:pt>
              </c:numCache>
            </c:numRef>
          </c:yVal>
          <c:smooth val="0"/>
        </c:ser>
        <c:ser>
          <c:idx val="2"/>
          <c:order val="2"/>
          <c:tx>
            <c:strRef>
              <c:f>Data!$E$33</c:f>
              <c:strCache>
                <c:ptCount val="1"/>
                <c:pt idx="0">
                  <c:v>Asia</c:v>
                </c:pt>
              </c:strCache>
            </c:strRef>
          </c:tx>
          <c:spPr>
            <a:ln w="28575">
              <a:noFill/>
            </a:ln>
          </c:spPr>
          <c:marker>
            <c:spPr>
              <a:solidFill>
                <a:schemeClr val="accent2"/>
              </a:solidFill>
              <a:ln>
                <a:solidFill>
                  <a:schemeClr val="accent2"/>
                </a:solidFill>
              </a:ln>
            </c:spPr>
          </c:marker>
          <c:xVal>
            <c:numRef>
              <c:f>Data!$B$34:$B$187</c:f>
              <c:numCache>
                <c:formatCode>General</c:formatCode>
                <c:ptCount val="154"/>
                <c:pt idx="0" formatCode="0.00">
                  <c:v>-44.572127165653811</c:v>
                </c:pt>
                <c:pt idx="2" formatCode="0.00">
                  <c:v>-32.656227641664536</c:v>
                </c:pt>
                <c:pt idx="3" formatCode="0.00">
                  <c:v>-44.049482642551389</c:v>
                </c:pt>
                <c:pt idx="4" formatCode="0.00">
                  <c:v>-40.52977665610193</c:v>
                </c:pt>
                <c:pt idx="5" formatCode="0.00">
                  <c:v>-21.339163708035681</c:v>
                </c:pt>
                <c:pt idx="6" formatCode="0.00">
                  <c:v>-43.568981897858542</c:v>
                </c:pt>
                <c:pt idx="7" formatCode="0.00">
                  <c:v>-5.573732431604661</c:v>
                </c:pt>
                <c:pt idx="26" formatCode="0.00">
                  <c:v>-25.260902065138154</c:v>
                </c:pt>
                <c:pt idx="27" formatCode="0.00">
                  <c:v>-26.629697430696748</c:v>
                </c:pt>
                <c:pt idx="28" formatCode="0.00">
                  <c:v>-17.811600232615206</c:v>
                </c:pt>
                <c:pt idx="29" formatCode="0.00">
                  <c:v>4.0541223083451436</c:v>
                </c:pt>
                <c:pt idx="30" formatCode="0.00">
                  <c:v>-10.714925002716857</c:v>
                </c:pt>
                <c:pt idx="50" formatCode="0.00">
                  <c:v>27.558196603730501</c:v>
                </c:pt>
                <c:pt idx="51" formatCode="0.00">
                  <c:v>-22.656778917380912</c:v>
                </c:pt>
                <c:pt idx="52" formatCode="0.00">
                  <c:v>6.5570024399831706</c:v>
                </c:pt>
                <c:pt idx="53" formatCode="0.00">
                  <c:v>-16.209841254474256</c:v>
                </c:pt>
                <c:pt idx="54" formatCode="0.00">
                  <c:v>-31.103481691810007</c:v>
                </c:pt>
                <c:pt idx="55" formatCode="0.00">
                  <c:v>-14.492111627806587</c:v>
                </c:pt>
                <c:pt idx="56" formatCode="0.00">
                  <c:v>8.1536170218093691</c:v>
                </c:pt>
              </c:numCache>
            </c:numRef>
          </c:xVal>
          <c:yVal>
            <c:numRef>
              <c:f>Data!$E$34:$E$187</c:f>
              <c:numCache>
                <c:formatCode>General</c:formatCode>
                <c:ptCount val="154"/>
                <c:pt idx="50">
                  <c:v>74.672488492565719</c:v>
                </c:pt>
                <c:pt idx="51">
                  <c:v>34.116579405980801</c:v>
                </c:pt>
                <c:pt idx="52">
                  <c:v>55.689766584361173</c:v>
                </c:pt>
                <c:pt idx="53">
                  <c:v>35.281274292955196</c:v>
                </c:pt>
                <c:pt idx="54">
                  <c:v>21.767904758792127</c:v>
                </c:pt>
                <c:pt idx="55">
                  <c:v>16.893598938157208</c:v>
                </c:pt>
                <c:pt idx="56">
                  <c:v>94.511097103284683</c:v>
                </c:pt>
              </c:numCache>
            </c:numRef>
          </c:yVal>
          <c:smooth val="0"/>
        </c:ser>
        <c:dLbls>
          <c:showLegendKey val="0"/>
          <c:showVal val="0"/>
          <c:showCatName val="0"/>
          <c:showSerName val="0"/>
          <c:showPercent val="0"/>
          <c:showBubbleSize val="0"/>
        </c:dLbls>
        <c:axId val="37950592"/>
        <c:axId val="37952512"/>
      </c:scatterChart>
      <c:valAx>
        <c:axId val="37950592"/>
        <c:scaling>
          <c:orientation val="minMax"/>
          <c:max val="80"/>
          <c:min val="-80"/>
        </c:scaling>
        <c:delete val="1"/>
        <c:axPos val="b"/>
        <c:numFmt formatCode="0.00" sourceLinked="1"/>
        <c:majorTickMark val="out"/>
        <c:minorTickMark val="none"/>
        <c:tickLblPos val="nextTo"/>
        <c:crossAx val="37952512"/>
        <c:crosses val="autoZero"/>
        <c:crossBetween val="midCat"/>
        <c:majorUnit val="10"/>
        <c:minorUnit val="10"/>
      </c:valAx>
      <c:valAx>
        <c:axId val="37952512"/>
        <c:scaling>
          <c:orientation val="minMax"/>
          <c:max val="130"/>
          <c:min val="-30"/>
        </c:scaling>
        <c:delete val="1"/>
        <c:axPos val="l"/>
        <c:numFmt formatCode="General" sourceLinked="1"/>
        <c:majorTickMark val="out"/>
        <c:minorTickMark val="none"/>
        <c:tickLblPos val="nextTo"/>
        <c:crossAx val="37950592"/>
        <c:crosses val="autoZero"/>
        <c:crossBetween val="midCat"/>
        <c:majorUnit val="10"/>
      </c:valAx>
      <c:spPr>
        <a:solidFill>
          <a:schemeClr val="tx2">
            <a:lumMod val="20000"/>
            <a:lumOff val="80000"/>
          </a:schemeClr>
        </a:solidFill>
        <a:ln w="25400">
          <a:noFill/>
        </a:ln>
      </c:spPr>
    </c:plotArea>
    <c:legend>
      <c:legendPos val="l"/>
      <c:layout>
        <c:manualLayout>
          <c:xMode val="edge"/>
          <c:yMode val="edge"/>
          <c:x val="8.8269454123112656E-2"/>
          <c:y val="0.162467081181533"/>
          <c:w val="0.16691486734889843"/>
          <c:h val="0.13657193776314352"/>
        </c:manualLayout>
      </c:layout>
      <c:overlay val="1"/>
    </c:legend>
    <c:plotVisOnly val="1"/>
    <c:dispBlanksAs val="gap"/>
    <c:showDLblsOverMax val="0"/>
  </c:chart>
  <c:spPr>
    <a:noFill/>
    <a:ln w="9525">
      <a:noFill/>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0.39423</cdr:x>
      <cdr:y>0.07138</cdr:y>
    </cdr:from>
    <cdr:to>
      <cdr:x>0.39633</cdr:x>
      <cdr:y>0.75391</cdr:y>
    </cdr:to>
    <cdr:cxnSp macro="">
      <cdr:nvCxnSpPr>
        <cdr:cNvPr id="3" name="Straight Connector 2"/>
        <cdr:cNvCxnSpPr/>
      </cdr:nvCxnSpPr>
      <cdr:spPr>
        <a:xfrm xmlns:a="http://schemas.openxmlformats.org/drawingml/2006/main" flipH="1" flipV="1">
          <a:off x="3124200" y="391632"/>
          <a:ext cx="16642" cy="3744632"/>
        </a:xfrm>
        <a:prstGeom xmlns:a="http://schemas.openxmlformats.org/drawingml/2006/main" prst="line">
          <a:avLst/>
        </a:prstGeom>
        <a:ln xmlns:a="http://schemas.openxmlformats.org/drawingml/2006/main" w="15875">
          <a:solidFill>
            <a:schemeClr val="accent6"/>
          </a:solidFill>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0.39806</cdr:x>
      <cdr:y>0.08451</cdr:y>
    </cdr:from>
    <cdr:to>
      <cdr:x>0.40016</cdr:x>
      <cdr:y>0.76704</cdr:y>
    </cdr:to>
    <cdr:cxnSp macro="">
      <cdr:nvCxnSpPr>
        <cdr:cNvPr id="3" name="Straight Connector 2"/>
        <cdr:cNvCxnSpPr/>
      </cdr:nvCxnSpPr>
      <cdr:spPr>
        <a:xfrm xmlns:a="http://schemas.openxmlformats.org/drawingml/2006/main" flipH="1" flipV="1">
          <a:off x="3124200" y="457200"/>
          <a:ext cx="16482" cy="3692623"/>
        </a:xfrm>
        <a:prstGeom xmlns:a="http://schemas.openxmlformats.org/drawingml/2006/main" prst="line">
          <a:avLst/>
        </a:prstGeom>
        <a:ln xmlns:a="http://schemas.openxmlformats.org/drawingml/2006/main" w="15875">
          <a:solidFill>
            <a:schemeClr val="accent6"/>
          </a:solidFill>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0.30612</cdr:x>
      <cdr:y>0.38806</cdr:y>
    </cdr:from>
    <cdr:to>
      <cdr:x>0.53061</cdr:x>
      <cdr:y>0.56716</cdr:y>
    </cdr:to>
    <cdr:sp macro="" textlink="">
      <cdr:nvSpPr>
        <cdr:cNvPr id="2" name="TextBox 1"/>
        <cdr:cNvSpPr txBox="1"/>
      </cdr:nvSpPr>
      <cdr:spPr>
        <a:xfrm xmlns:a="http://schemas.openxmlformats.org/drawingml/2006/main">
          <a:off x="2286000" y="1981200"/>
          <a:ext cx="1676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t>Consumption</a:t>
          </a:r>
          <a:endParaRPr lang="en-US" sz="2400" dirty="0"/>
        </a:p>
      </cdr:txBody>
    </cdr:sp>
  </cdr:relSizeAnchor>
</c:userShapes>
</file>

<file path=ppt/drawings/drawing4.xml><?xml version="1.0" encoding="utf-8"?>
<c:userShapes xmlns:c="http://schemas.openxmlformats.org/drawingml/2006/chart">
  <cdr:relSizeAnchor xmlns:cdr="http://schemas.openxmlformats.org/drawingml/2006/chartDrawing">
    <cdr:from>
      <cdr:x>0.31293</cdr:x>
      <cdr:y>0.39216</cdr:y>
    </cdr:from>
    <cdr:to>
      <cdr:x>0.53741</cdr:x>
      <cdr:y>0.56863</cdr:y>
    </cdr:to>
    <cdr:sp macro="" textlink="">
      <cdr:nvSpPr>
        <cdr:cNvPr id="2" name="TextBox 1"/>
        <cdr:cNvSpPr txBox="1"/>
      </cdr:nvSpPr>
      <cdr:spPr>
        <a:xfrm xmlns:a="http://schemas.openxmlformats.org/drawingml/2006/main">
          <a:off x="2336800" y="2032000"/>
          <a:ext cx="1676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t>Consumption</a:t>
          </a:r>
          <a:endParaRPr lang="en-US" sz="2400" dirty="0"/>
        </a:p>
      </cdr:txBody>
    </cdr:sp>
  </cdr:relSizeAnchor>
</c:userShapes>
</file>

<file path=ppt/drawings/drawing5.xml><?xml version="1.0" encoding="utf-8"?>
<c:userShapes xmlns:c="http://schemas.openxmlformats.org/drawingml/2006/chart">
  <cdr:relSizeAnchor xmlns:cdr="http://schemas.openxmlformats.org/drawingml/2006/chartDrawing">
    <cdr:from>
      <cdr:x>0.54403</cdr:x>
      <cdr:y>0.82046</cdr:y>
    </cdr:from>
    <cdr:to>
      <cdr:x>0.58555</cdr:x>
      <cdr:y>0.86942</cdr:y>
    </cdr:to>
    <cdr:sp macro="" textlink="">
      <cdr:nvSpPr>
        <cdr:cNvPr id="43009" name="Text Box 1"/>
        <cdr:cNvSpPr txBox="1">
          <a:spLocks xmlns:a="http://schemas.openxmlformats.org/drawingml/2006/main" noChangeArrowheads="1"/>
        </cdr:cNvSpPr>
      </cdr:nvSpPr>
      <cdr:spPr bwMode="auto">
        <a:xfrm xmlns:a="http://schemas.openxmlformats.org/drawingml/2006/main">
          <a:off x="3260939" y="3769951"/>
          <a:ext cx="250246" cy="224790"/>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25" b="0" i="0" u="none" strike="noStrike" baseline="0">
              <a:solidFill>
                <a:srgbClr val="000000"/>
              </a:solidFill>
              <a:latin typeface="Arial"/>
              <a:cs typeface="Arial"/>
            </a:rPr>
            <a:t>1/3</a:t>
          </a:r>
        </a:p>
      </cdr:txBody>
    </cdr:sp>
  </cdr:relSizeAnchor>
  <cdr:relSizeAnchor xmlns:cdr="http://schemas.openxmlformats.org/drawingml/2006/chartDrawing">
    <cdr:from>
      <cdr:x>0.18881</cdr:x>
      <cdr:y>0.57467</cdr:y>
    </cdr:from>
    <cdr:to>
      <cdr:x>0.23794</cdr:x>
      <cdr:y>0.62289</cdr:y>
    </cdr:to>
    <cdr:sp macro="" textlink="">
      <cdr:nvSpPr>
        <cdr:cNvPr id="43010" name="Text Box 2"/>
        <cdr:cNvSpPr txBox="1">
          <a:spLocks xmlns:a="http://schemas.openxmlformats.org/drawingml/2006/main" noChangeArrowheads="1"/>
        </cdr:cNvSpPr>
      </cdr:nvSpPr>
      <cdr:spPr bwMode="auto">
        <a:xfrm xmlns:a="http://schemas.openxmlformats.org/drawingml/2006/main">
          <a:off x="1258975" y="2624646"/>
          <a:ext cx="295989" cy="215798"/>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0" tIns="22860" rIns="27432" bIns="0" anchor="t" upright="1"/>
        <a:lstStyle xmlns:a="http://schemas.openxmlformats.org/drawingml/2006/main"/>
        <a:p xmlns:a="http://schemas.openxmlformats.org/drawingml/2006/main">
          <a:pPr algn="r" rtl="0">
            <a:defRPr sz="1000"/>
          </a:pPr>
          <a:r>
            <a:rPr lang="en-US" sz="925" b="0" i="0" u="none" strike="noStrike" baseline="0">
              <a:solidFill>
                <a:srgbClr val="000000"/>
              </a:solidFill>
              <a:latin typeface="Arial"/>
              <a:cs typeface="Arial"/>
            </a:rPr>
            <a:t>1/3</a:t>
          </a:r>
        </a:p>
      </cdr:txBody>
    </cdr:sp>
  </cdr:relSizeAnchor>
  <cdr:relSizeAnchor xmlns:cdr="http://schemas.openxmlformats.org/drawingml/2006/chartDrawing">
    <cdr:from>
      <cdr:x>0.54477</cdr:x>
      <cdr:y>0.31957</cdr:y>
    </cdr:from>
    <cdr:to>
      <cdr:x>0.59513</cdr:x>
      <cdr:y>0.35727</cdr:y>
    </cdr:to>
    <cdr:sp macro="" textlink="">
      <cdr:nvSpPr>
        <cdr:cNvPr id="43011" name="Text Box 3"/>
        <cdr:cNvSpPr txBox="1">
          <a:spLocks xmlns:a="http://schemas.openxmlformats.org/drawingml/2006/main" noChangeArrowheads="1"/>
        </cdr:cNvSpPr>
      </cdr:nvSpPr>
      <cdr:spPr bwMode="auto">
        <a:xfrm xmlns:a="http://schemas.openxmlformats.org/drawingml/2006/main">
          <a:off x="3266321" y="1470349"/>
          <a:ext cx="301371" cy="173088"/>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0" tIns="22860" rIns="27432" bIns="0" anchor="t" upright="1"/>
        <a:lstStyle xmlns:a="http://schemas.openxmlformats.org/drawingml/2006/main"/>
        <a:p xmlns:a="http://schemas.openxmlformats.org/drawingml/2006/main">
          <a:pPr algn="r" rtl="0">
            <a:defRPr sz="1000"/>
          </a:pPr>
          <a:r>
            <a:rPr lang="en-US" sz="925" b="0" i="0" u="none" strike="noStrike" baseline="0">
              <a:solidFill>
                <a:srgbClr val="000000"/>
              </a:solidFill>
              <a:latin typeface="Arial"/>
              <a:cs typeface="Arial"/>
            </a:rPr>
            <a:t>1/3</a:t>
          </a:r>
        </a:p>
      </cdr:txBody>
    </cdr:sp>
  </cdr:relSizeAnchor>
  <cdr:relSizeAnchor xmlns:cdr="http://schemas.openxmlformats.org/drawingml/2006/chartDrawing">
    <cdr:from>
      <cdr:x>0.63904</cdr:x>
      <cdr:y>0.57002</cdr:y>
    </cdr:from>
    <cdr:to>
      <cdr:x>0.68055</cdr:x>
      <cdr:y>0.61898</cdr:y>
    </cdr:to>
    <cdr:sp macro="" textlink="">
      <cdr:nvSpPr>
        <cdr:cNvPr id="114692" name="Text Box 4"/>
        <cdr:cNvSpPr txBox="1">
          <a:spLocks xmlns:a="http://schemas.openxmlformats.org/drawingml/2006/main" noChangeArrowheads="1"/>
        </cdr:cNvSpPr>
      </cdr:nvSpPr>
      <cdr:spPr bwMode="auto">
        <a:xfrm xmlns:a="http://schemas.openxmlformats.org/drawingml/2006/main">
          <a:off x="3503112" y="2620150"/>
          <a:ext cx="227374" cy="22479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cdr:spPr>
      <cdr:txBody>
        <a:bodyPr xmlns:a="http://schemas.openxmlformats.org/drawingml/2006/main" vertOverflow="clip" wrap="square" lIns="0" tIns="22860" rIns="27432" bIns="0" anchor="t"/>
        <a:lstStyle xmlns:a="http://schemas.openxmlformats.org/drawingml/2006/main"/>
        <a:p xmlns:a="http://schemas.openxmlformats.org/drawingml/2006/main">
          <a:pPr algn="r" rtl="0">
            <a:defRPr sz="1000"/>
          </a:pPr>
          <a:r>
            <a:rPr lang="en-US" sz="925" b="0" i="0" u="none" strike="noStrike" baseline="0">
              <a:solidFill>
                <a:srgbClr val="000000"/>
              </a:solidFill>
              <a:latin typeface="Arial"/>
              <a:cs typeface="Arial"/>
            </a:rPr>
            <a:t>2/3</a:t>
          </a:r>
        </a:p>
      </cdr:txBody>
    </cdr:sp>
  </cdr:relSizeAnchor>
  <cdr:relSizeAnchor xmlns:cdr="http://schemas.openxmlformats.org/drawingml/2006/chartDrawing">
    <cdr:from>
      <cdr:x>0.35904</cdr:x>
      <cdr:y>0.82046</cdr:y>
    </cdr:from>
    <cdr:to>
      <cdr:x>0.40228</cdr:x>
      <cdr:y>0.86012</cdr:y>
    </cdr:to>
    <cdr:sp macro="" textlink="">
      <cdr:nvSpPr>
        <cdr:cNvPr id="43013" name="Text Box 5"/>
        <cdr:cNvSpPr txBox="1">
          <a:spLocks xmlns:a="http://schemas.openxmlformats.org/drawingml/2006/main" noChangeArrowheads="1"/>
        </cdr:cNvSpPr>
      </cdr:nvSpPr>
      <cdr:spPr bwMode="auto">
        <a:xfrm xmlns:a="http://schemas.openxmlformats.org/drawingml/2006/main">
          <a:off x="2148288" y="3769951"/>
          <a:ext cx="259664" cy="182079"/>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0" tIns="22860" rIns="27432" bIns="0" anchor="t" upright="1"/>
        <a:lstStyle xmlns:a="http://schemas.openxmlformats.org/drawingml/2006/main"/>
        <a:p xmlns:a="http://schemas.openxmlformats.org/drawingml/2006/main">
          <a:pPr algn="r" rtl="0">
            <a:defRPr sz="1000"/>
          </a:pPr>
          <a:r>
            <a:rPr lang="en-US" sz="925" b="0" i="0" u="none" strike="noStrike" baseline="0">
              <a:solidFill>
                <a:srgbClr val="000000"/>
              </a:solidFill>
              <a:latin typeface="Arial"/>
              <a:cs typeface="Arial"/>
            </a:rPr>
            <a:t>2/3</a:t>
          </a:r>
        </a:p>
      </cdr:txBody>
    </cdr:sp>
  </cdr:relSizeAnchor>
  <cdr:relSizeAnchor xmlns:cdr="http://schemas.openxmlformats.org/drawingml/2006/chartDrawing">
    <cdr:from>
      <cdr:x>0.29762</cdr:x>
      <cdr:y>0.37515</cdr:y>
    </cdr:from>
    <cdr:to>
      <cdr:x>0.34601</cdr:x>
      <cdr:y>0.41946</cdr:y>
    </cdr:to>
    <cdr:sp macro="" textlink="">
      <cdr:nvSpPr>
        <cdr:cNvPr id="43014" name="Text Box 6"/>
        <cdr:cNvSpPr txBox="1">
          <a:spLocks xmlns:a="http://schemas.openxmlformats.org/drawingml/2006/main" noChangeArrowheads="1"/>
        </cdr:cNvSpPr>
      </cdr:nvSpPr>
      <cdr:spPr bwMode="auto">
        <a:xfrm xmlns:a="http://schemas.openxmlformats.org/drawingml/2006/main">
          <a:off x="1779647" y="1725486"/>
          <a:ext cx="290608" cy="203434"/>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0" tIns="22860" rIns="27432" bIns="0" anchor="t" upright="1"/>
        <a:lstStyle xmlns:a="http://schemas.openxmlformats.org/drawingml/2006/main"/>
        <a:p xmlns:a="http://schemas.openxmlformats.org/drawingml/2006/main">
          <a:pPr algn="r" rtl="0">
            <a:defRPr sz="1000"/>
          </a:pPr>
          <a:r>
            <a:rPr lang="en-US" sz="925" b="0" i="0" u="none" strike="noStrike" baseline="0">
              <a:solidFill>
                <a:srgbClr val="000000"/>
              </a:solidFill>
              <a:latin typeface="Arial"/>
              <a:cs typeface="Arial"/>
            </a:rPr>
            <a:t>2/3</a:t>
          </a:r>
        </a:p>
      </cdr:txBody>
    </cdr:sp>
  </cdr:relSizeAnchor>
  <cdr:relSizeAnchor xmlns:cdr="http://schemas.openxmlformats.org/drawingml/2006/chartDrawing">
    <cdr:from>
      <cdr:x>0.41259</cdr:x>
      <cdr:y>0.14257</cdr:y>
    </cdr:from>
    <cdr:to>
      <cdr:x>0.50595</cdr:x>
      <cdr:y>0.19056</cdr:y>
    </cdr:to>
    <cdr:sp macro="" textlink="">
      <cdr:nvSpPr>
        <cdr:cNvPr id="43015" name="Text Box 7"/>
        <cdr:cNvSpPr txBox="1">
          <a:spLocks xmlns:a="http://schemas.openxmlformats.org/drawingml/2006/main" noChangeArrowheads="1"/>
        </cdr:cNvSpPr>
      </cdr:nvSpPr>
      <cdr:spPr bwMode="auto">
        <a:xfrm xmlns:a="http://schemas.openxmlformats.org/drawingml/2006/main">
          <a:off x="2471186" y="657733"/>
          <a:ext cx="561034" cy="220294"/>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925" b="0" i="0" u="none" strike="noStrike" baseline="0">
              <a:solidFill>
                <a:srgbClr val="000000"/>
              </a:solidFill>
              <a:latin typeface="Arial"/>
              <a:cs typeface="Arial"/>
            </a:rPr>
            <a:t>Assets</a:t>
          </a:r>
        </a:p>
      </cdr:txBody>
    </cdr:sp>
  </cdr:relSizeAnchor>
  <cdr:relSizeAnchor xmlns:cdr="http://schemas.openxmlformats.org/drawingml/2006/chartDrawing">
    <cdr:from>
      <cdr:x>0.72854</cdr:x>
      <cdr:y>0.78823</cdr:y>
    </cdr:from>
    <cdr:to>
      <cdr:x>0.83393</cdr:x>
      <cdr:y>0.85972</cdr:y>
    </cdr:to>
    <cdr:sp macro="" textlink="">
      <cdr:nvSpPr>
        <cdr:cNvPr id="43016" name="Text Box 8"/>
        <cdr:cNvSpPr txBox="1">
          <a:spLocks xmlns:a="http://schemas.openxmlformats.org/drawingml/2006/main" noChangeArrowheads="1"/>
        </cdr:cNvSpPr>
      </cdr:nvSpPr>
      <cdr:spPr bwMode="auto">
        <a:xfrm xmlns:a="http://schemas.openxmlformats.org/drawingml/2006/main">
          <a:off x="4546568" y="3275289"/>
          <a:ext cx="633927" cy="331999"/>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25" b="0" i="0" u="none" strike="noStrike" baseline="0">
              <a:solidFill>
                <a:srgbClr val="000000"/>
              </a:solidFill>
              <a:latin typeface="Arial"/>
              <a:cs typeface="Arial"/>
            </a:rPr>
            <a:t>Labor income</a:t>
          </a:r>
        </a:p>
      </cdr:txBody>
    </cdr:sp>
  </cdr:relSizeAnchor>
  <cdr:relSizeAnchor xmlns:cdr="http://schemas.openxmlformats.org/drawingml/2006/chartDrawing">
    <cdr:from>
      <cdr:x>0.08682</cdr:x>
      <cdr:y>0.77642</cdr:y>
    </cdr:from>
    <cdr:to>
      <cdr:x>0.18779</cdr:x>
      <cdr:y>0.8479</cdr:y>
    </cdr:to>
    <cdr:sp macro="" textlink="">
      <cdr:nvSpPr>
        <cdr:cNvPr id="43017" name="Text Box 9"/>
        <cdr:cNvSpPr txBox="1">
          <a:spLocks xmlns:a="http://schemas.openxmlformats.org/drawingml/2006/main" noChangeArrowheads="1"/>
        </cdr:cNvSpPr>
      </cdr:nvSpPr>
      <cdr:spPr bwMode="auto">
        <a:xfrm xmlns:a="http://schemas.openxmlformats.org/drawingml/2006/main">
          <a:off x="505547" y="3619341"/>
          <a:ext cx="613506" cy="328194"/>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25" b="0" i="0" u="none" strike="noStrike" baseline="0">
              <a:solidFill>
                <a:srgbClr val="000000"/>
              </a:solidFill>
              <a:latin typeface="Arial"/>
              <a:cs typeface="Arial"/>
            </a:rPr>
            <a:t>Transfers</a:t>
          </a:r>
        </a:p>
      </cdr:txBody>
    </cdr:sp>
  </cdr:relSizeAnchor>
  <cdr:relSizeAnchor xmlns:cdr="http://schemas.openxmlformats.org/drawingml/2006/chartDrawing">
    <cdr:from>
      <cdr:x>0.18779</cdr:x>
      <cdr:y>0.78766</cdr:y>
    </cdr:from>
    <cdr:to>
      <cdr:x>0.72633</cdr:x>
      <cdr:y>0.78766</cdr:y>
    </cdr:to>
    <cdr:sp macro="" textlink="">
      <cdr:nvSpPr>
        <cdr:cNvPr id="43018" name="AutoShape 10"/>
        <cdr:cNvSpPr>
          <a:spLocks xmlns:a="http://schemas.openxmlformats.org/drawingml/2006/main" noChangeShapeType="1"/>
        </cdr:cNvSpPr>
      </cdr:nvSpPr>
      <cdr:spPr bwMode="auto">
        <a:xfrm xmlns:a="http://schemas.openxmlformats.org/drawingml/2006/main">
          <a:off x="1113918" y="3608684"/>
          <a:ext cx="3234101" cy="0"/>
        </a:xfrm>
        <a:prstGeom xmlns:a="http://schemas.openxmlformats.org/drawingml/2006/main" prst="straightConnector1">
          <a:avLst/>
        </a:prstGeom>
        <a:noFill xmlns:a="http://schemas.openxmlformats.org/drawingml/2006/main"/>
        <a:ln xmlns:a="http://schemas.openxmlformats.org/drawingml/2006/main" w="31750">
          <a:solidFill>
            <a:srgbClr val="000000"/>
          </a:solidFill>
          <a:round/>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0.18779</cdr:x>
      <cdr:y>0.19986</cdr:y>
    </cdr:from>
    <cdr:to>
      <cdr:x>0.45853</cdr:x>
      <cdr:y>0.78766</cdr:y>
    </cdr:to>
    <cdr:sp macro="" textlink="">
      <cdr:nvSpPr>
        <cdr:cNvPr id="43019" name="AutoShape 11"/>
        <cdr:cNvSpPr>
          <a:spLocks xmlns:a="http://schemas.openxmlformats.org/drawingml/2006/main" noChangeShapeType="1"/>
        </cdr:cNvSpPr>
      </cdr:nvSpPr>
      <cdr:spPr bwMode="auto">
        <a:xfrm xmlns:a="http://schemas.openxmlformats.org/drawingml/2006/main" flipV="1">
          <a:off x="1113918" y="915664"/>
          <a:ext cx="1625115" cy="2693020"/>
        </a:xfrm>
        <a:prstGeom xmlns:a="http://schemas.openxmlformats.org/drawingml/2006/main" prst="straightConnector1">
          <a:avLst/>
        </a:prstGeom>
        <a:noFill xmlns:a="http://schemas.openxmlformats.org/drawingml/2006/main"/>
        <a:ln xmlns:a="http://schemas.openxmlformats.org/drawingml/2006/main" w="31750">
          <a:solidFill>
            <a:srgbClr val="000000"/>
          </a:solidFill>
          <a:round/>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0.45853</cdr:x>
      <cdr:y>0.19986</cdr:y>
    </cdr:from>
    <cdr:to>
      <cdr:x>0.72633</cdr:x>
      <cdr:y>0.78766</cdr:y>
    </cdr:to>
    <cdr:sp macro="" textlink="">
      <cdr:nvSpPr>
        <cdr:cNvPr id="43020" name="AutoShape 12"/>
        <cdr:cNvSpPr>
          <a:spLocks xmlns:a="http://schemas.openxmlformats.org/drawingml/2006/main" noChangeShapeType="1"/>
        </cdr:cNvSpPr>
      </cdr:nvSpPr>
      <cdr:spPr bwMode="auto">
        <a:xfrm xmlns:a="http://schemas.openxmlformats.org/drawingml/2006/main">
          <a:off x="2739033" y="915664"/>
          <a:ext cx="1608986" cy="2693020"/>
        </a:xfrm>
        <a:prstGeom xmlns:a="http://schemas.openxmlformats.org/drawingml/2006/main" prst="straightConnector1">
          <a:avLst/>
        </a:prstGeom>
        <a:noFill xmlns:a="http://schemas.openxmlformats.org/drawingml/2006/main"/>
        <a:ln xmlns:a="http://schemas.openxmlformats.org/drawingml/2006/main" w="31750">
          <a:solidFill>
            <a:srgbClr val="000000"/>
          </a:solidFill>
          <a:round/>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0.26027</cdr:x>
      <cdr:y>0.5918</cdr:y>
    </cdr:from>
    <cdr:to>
      <cdr:x>0.63813</cdr:x>
      <cdr:y>0.59352</cdr:y>
    </cdr:to>
    <cdr:sp macro="" textlink="">
      <cdr:nvSpPr>
        <cdr:cNvPr id="43021" name="Line 13"/>
        <cdr:cNvSpPr>
          <a:spLocks xmlns:a="http://schemas.openxmlformats.org/drawingml/2006/main" noChangeShapeType="1"/>
        </cdr:cNvSpPr>
      </cdr:nvSpPr>
      <cdr:spPr bwMode="auto">
        <a:xfrm xmlns:a="http://schemas.openxmlformats.org/drawingml/2006/main">
          <a:off x="1554964" y="2720181"/>
          <a:ext cx="2272391" cy="7868"/>
        </a:xfrm>
        <a:prstGeom xmlns:a="http://schemas.openxmlformats.org/drawingml/2006/main" prst="line">
          <a:avLst/>
        </a:prstGeom>
        <a:noFill xmlns:a="http://schemas.openxmlformats.org/drawingml/2006/main"/>
        <a:ln xmlns:a="http://schemas.openxmlformats.org/drawingml/2006/main" w="6350" cap="rnd">
          <a:solidFill>
            <a:srgbClr val="000000"/>
          </a:solidFill>
          <a:prstDash val="sysDot"/>
          <a:round/>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0.34699</cdr:x>
      <cdr:y>0.39571</cdr:y>
    </cdr:from>
    <cdr:to>
      <cdr:x>0.5519</cdr:x>
      <cdr:y>0.39669</cdr:y>
    </cdr:to>
    <cdr:sp macro="" textlink="">
      <cdr:nvSpPr>
        <cdr:cNvPr id="43022" name="Line 14"/>
        <cdr:cNvSpPr>
          <a:spLocks xmlns:a="http://schemas.openxmlformats.org/drawingml/2006/main" noChangeShapeType="1"/>
        </cdr:cNvSpPr>
      </cdr:nvSpPr>
      <cdr:spPr bwMode="auto">
        <a:xfrm xmlns:a="http://schemas.openxmlformats.org/drawingml/2006/main">
          <a:off x="2075636" y="1819897"/>
          <a:ext cx="1232393" cy="4496"/>
        </a:xfrm>
        <a:prstGeom xmlns:a="http://schemas.openxmlformats.org/drawingml/2006/main" prst="line">
          <a:avLst/>
        </a:prstGeom>
        <a:noFill xmlns:a="http://schemas.openxmlformats.org/drawingml/2006/main"/>
        <a:ln xmlns:a="http://schemas.openxmlformats.org/drawingml/2006/main" w="6350" cap="rnd">
          <a:solidFill>
            <a:srgbClr val="000000"/>
          </a:solidFill>
          <a:prstDash val="sysDot"/>
          <a:round/>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0.36764</cdr:x>
      <cdr:y>0.39669</cdr:y>
    </cdr:from>
    <cdr:to>
      <cdr:x>0.5519</cdr:x>
      <cdr:y>0.8092</cdr:y>
    </cdr:to>
    <cdr:sp macro="" textlink="">
      <cdr:nvSpPr>
        <cdr:cNvPr id="43023" name="Line 15"/>
        <cdr:cNvSpPr>
          <a:spLocks xmlns:a="http://schemas.openxmlformats.org/drawingml/2006/main" noChangeShapeType="1"/>
        </cdr:cNvSpPr>
      </cdr:nvSpPr>
      <cdr:spPr bwMode="auto">
        <a:xfrm xmlns:a="http://schemas.openxmlformats.org/drawingml/2006/main">
          <a:off x="2193774" y="1817445"/>
          <a:ext cx="1105334" cy="1889925"/>
        </a:xfrm>
        <a:prstGeom xmlns:a="http://schemas.openxmlformats.org/drawingml/2006/main" prst="line">
          <a:avLst/>
        </a:prstGeom>
        <a:noFill xmlns:a="http://schemas.openxmlformats.org/drawingml/2006/main"/>
        <a:ln xmlns:a="http://schemas.openxmlformats.org/drawingml/2006/main" w="6350" cap="rnd">
          <a:solidFill>
            <a:srgbClr val="000000"/>
          </a:solidFill>
          <a:prstDash val="sysDot"/>
          <a:round/>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0.28288</cdr:x>
      <cdr:y>0.59254</cdr:y>
    </cdr:from>
    <cdr:to>
      <cdr:x>0.37451</cdr:x>
      <cdr:y>0.8092</cdr:y>
    </cdr:to>
    <cdr:sp macro="" textlink="">
      <cdr:nvSpPr>
        <cdr:cNvPr id="43024" name="Line 16"/>
        <cdr:cNvSpPr>
          <a:spLocks xmlns:a="http://schemas.openxmlformats.org/drawingml/2006/main" noChangeShapeType="1"/>
        </cdr:cNvSpPr>
      </cdr:nvSpPr>
      <cdr:spPr bwMode="auto">
        <a:xfrm xmlns:a="http://schemas.openxmlformats.org/drawingml/2006/main">
          <a:off x="1690850" y="2723553"/>
          <a:ext cx="551617" cy="994696"/>
        </a:xfrm>
        <a:prstGeom xmlns:a="http://schemas.openxmlformats.org/drawingml/2006/main" prst="line">
          <a:avLst/>
        </a:prstGeom>
        <a:noFill xmlns:a="http://schemas.openxmlformats.org/drawingml/2006/main"/>
        <a:ln xmlns:a="http://schemas.openxmlformats.org/drawingml/2006/main" w="6350" cap="rnd">
          <a:solidFill>
            <a:srgbClr val="000000"/>
          </a:solidFill>
          <a:prstDash val="sysDot"/>
          <a:round/>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0.36764</cdr:x>
      <cdr:y>0.3656</cdr:y>
    </cdr:from>
    <cdr:to>
      <cdr:x>0.56295</cdr:x>
      <cdr:y>0.78766</cdr:y>
    </cdr:to>
    <cdr:sp macro="" textlink="">
      <cdr:nvSpPr>
        <cdr:cNvPr id="43025" name="Line 17"/>
        <cdr:cNvSpPr>
          <a:spLocks xmlns:a="http://schemas.openxmlformats.org/drawingml/2006/main" noChangeShapeType="1"/>
        </cdr:cNvSpPr>
      </cdr:nvSpPr>
      <cdr:spPr bwMode="auto">
        <a:xfrm xmlns:a="http://schemas.openxmlformats.org/drawingml/2006/main" flipH="1">
          <a:off x="2200759" y="1681651"/>
          <a:ext cx="1174540" cy="1937690"/>
        </a:xfrm>
        <a:prstGeom xmlns:a="http://schemas.openxmlformats.org/drawingml/2006/main" prst="line">
          <a:avLst/>
        </a:prstGeom>
        <a:noFill xmlns:a="http://schemas.openxmlformats.org/drawingml/2006/main"/>
        <a:ln xmlns:a="http://schemas.openxmlformats.org/drawingml/2006/main" w="6350" cap="rnd">
          <a:solidFill>
            <a:srgbClr val="000000"/>
          </a:solidFill>
          <a:prstDash val="sysDot"/>
          <a:round/>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0.54477</cdr:x>
      <cdr:y>0.571</cdr:y>
    </cdr:from>
    <cdr:to>
      <cdr:x>0.64771</cdr:x>
      <cdr:y>0.78766</cdr:y>
    </cdr:to>
    <cdr:sp macro="" textlink="">
      <cdr:nvSpPr>
        <cdr:cNvPr id="43026" name="Line 18"/>
        <cdr:cNvSpPr>
          <a:spLocks xmlns:a="http://schemas.openxmlformats.org/drawingml/2006/main" noChangeShapeType="1"/>
        </cdr:cNvSpPr>
      </cdr:nvSpPr>
      <cdr:spPr bwMode="auto">
        <a:xfrm xmlns:a="http://schemas.openxmlformats.org/drawingml/2006/main" flipH="1">
          <a:off x="3266321" y="2624646"/>
          <a:ext cx="618887" cy="994695"/>
        </a:xfrm>
        <a:prstGeom xmlns:a="http://schemas.openxmlformats.org/drawingml/2006/main" prst="line">
          <a:avLst/>
        </a:prstGeom>
        <a:noFill xmlns:a="http://schemas.openxmlformats.org/drawingml/2006/main"/>
        <a:ln xmlns:a="http://schemas.openxmlformats.org/drawingml/2006/main" w="6350" cap="rnd">
          <a:solidFill>
            <a:srgbClr val="000000"/>
          </a:solidFill>
          <a:prstDash val="sysDot"/>
          <a:round/>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0.37379</cdr:x>
      <cdr:y>0.21207</cdr:y>
    </cdr:from>
    <cdr:to>
      <cdr:x>0.40647</cdr:x>
      <cdr:y>0.27425</cdr:y>
    </cdr:to>
    <cdr:sp macro="" textlink="">
      <cdr:nvSpPr>
        <cdr:cNvPr id="43027" name="Line 19"/>
        <cdr:cNvSpPr>
          <a:spLocks xmlns:a="http://schemas.openxmlformats.org/drawingml/2006/main" noChangeShapeType="1"/>
        </cdr:cNvSpPr>
      </cdr:nvSpPr>
      <cdr:spPr bwMode="auto">
        <a:xfrm xmlns:a="http://schemas.openxmlformats.org/drawingml/2006/main" flipV="1">
          <a:off x="2320500" y="878027"/>
          <a:ext cx="196430" cy="285484"/>
        </a:xfrm>
        <a:prstGeom xmlns:a="http://schemas.openxmlformats.org/drawingml/2006/main" prst="line">
          <a:avLst/>
        </a:prstGeom>
        <a:noFill xmlns:a="http://schemas.openxmlformats.org/drawingml/2006/main"/>
        <a:ln xmlns:a="http://schemas.openxmlformats.org/drawingml/2006/main" w="31750">
          <a:solidFill>
            <a:srgbClr val="000000"/>
          </a:solidFill>
          <a:round/>
          <a:headEnd/>
          <a:tailEnd type="triangle" w="med" len="me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0.70227</cdr:x>
      <cdr:y>0.66626</cdr:y>
    </cdr:from>
    <cdr:to>
      <cdr:x>0.72906</cdr:x>
      <cdr:y>0.72453</cdr:y>
    </cdr:to>
    <cdr:sp macro="" textlink="">
      <cdr:nvSpPr>
        <cdr:cNvPr id="43028" name="Line 20"/>
        <cdr:cNvSpPr>
          <a:spLocks xmlns:a="http://schemas.openxmlformats.org/drawingml/2006/main" noChangeShapeType="1"/>
        </cdr:cNvSpPr>
      </cdr:nvSpPr>
      <cdr:spPr bwMode="auto">
        <a:xfrm xmlns:a="http://schemas.openxmlformats.org/drawingml/2006/main">
          <a:off x="4290175" y="3169761"/>
          <a:ext cx="203156" cy="271996"/>
        </a:xfrm>
        <a:prstGeom xmlns:a="http://schemas.openxmlformats.org/drawingml/2006/main" prst="line">
          <a:avLst/>
        </a:prstGeom>
        <a:noFill xmlns:a="http://schemas.openxmlformats.org/drawingml/2006/main"/>
        <a:ln xmlns:a="http://schemas.openxmlformats.org/drawingml/2006/main" w="31750">
          <a:solidFill>
            <a:srgbClr val="000000"/>
          </a:solidFill>
          <a:round/>
          <a:headEnd/>
          <a:tailEnd type="triangle" w="med" len="me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0.22239</cdr:x>
      <cdr:y>0.82242</cdr:y>
    </cdr:from>
    <cdr:to>
      <cdr:x>0.27939</cdr:x>
      <cdr:y>0.82242</cdr:y>
    </cdr:to>
    <cdr:sp macro="" textlink="">
      <cdr:nvSpPr>
        <cdr:cNvPr id="43029" name="Line 21"/>
        <cdr:cNvSpPr>
          <a:spLocks xmlns:a="http://schemas.openxmlformats.org/drawingml/2006/main" noChangeShapeType="1"/>
        </cdr:cNvSpPr>
      </cdr:nvSpPr>
      <cdr:spPr bwMode="auto">
        <a:xfrm xmlns:a="http://schemas.openxmlformats.org/drawingml/2006/main" flipH="1" flipV="1">
          <a:off x="1119053" y="3774446"/>
          <a:ext cx="348460" cy="0"/>
        </a:xfrm>
        <a:prstGeom xmlns:a="http://schemas.openxmlformats.org/drawingml/2006/main" prst="line">
          <a:avLst/>
        </a:prstGeom>
        <a:noFill xmlns:a="http://schemas.openxmlformats.org/drawingml/2006/main"/>
        <a:ln xmlns:a="http://schemas.openxmlformats.org/drawingml/2006/main" w="31750">
          <a:solidFill>
            <a:srgbClr val="000000"/>
          </a:solidFill>
          <a:round/>
          <a:headEnd/>
          <a:tailEnd type="triangle" w="med" len="me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0.45755</cdr:x>
      <cdr:y>0.50024</cdr:y>
    </cdr:from>
    <cdr:to>
      <cdr:x>0.4696</cdr:x>
      <cdr:y>0.53623</cdr:y>
    </cdr:to>
    <cdr:sp macro="" textlink="">
      <cdr:nvSpPr>
        <cdr:cNvPr id="43030" name="Text Box 22"/>
        <cdr:cNvSpPr txBox="1">
          <a:spLocks xmlns:a="http://schemas.openxmlformats.org/drawingml/2006/main" noChangeArrowheads="1"/>
        </cdr:cNvSpPr>
      </cdr:nvSpPr>
      <cdr:spPr bwMode="auto">
        <a:xfrm xmlns:a="http://schemas.openxmlformats.org/drawingml/2006/main">
          <a:off x="2741613" y="2299824"/>
          <a:ext cx="72651" cy="16522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sz="925" b="0" i="0" u="none" strike="noStrike" baseline="0">
              <a:solidFill>
                <a:srgbClr val="000000"/>
              </a:solidFill>
              <a:latin typeface="Arial"/>
              <a:cs typeface="Arial"/>
            </a:rPr>
            <a:t> </a:t>
          </a:r>
        </a:p>
      </cdr:txBody>
    </cdr:sp>
  </cdr:relSizeAnchor>
  <cdr:relSizeAnchor xmlns:cdr="http://schemas.openxmlformats.org/drawingml/2006/chartDrawing">
    <cdr:from>
      <cdr:x>0.30446</cdr:x>
      <cdr:y>0.55876</cdr:y>
    </cdr:from>
    <cdr:to>
      <cdr:x>0.3364</cdr:x>
      <cdr:y>0.60307</cdr:y>
    </cdr:to>
    <cdr:sp macro="" textlink="">
      <cdr:nvSpPr>
        <cdr:cNvPr id="114716" name="TextBox 28"/>
        <cdr:cNvSpPr txBox="1">
          <a:spLocks xmlns:a="http://schemas.openxmlformats.org/drawingml/2006/main" noChangeArrowheads="1"/>
        </cdr:cNvSpPr>
      </cdr:nvSpPr>
      <cdr:spPr bwMode="auto">
        <a:xfrm xmlns:a="http://schemas.openxmlformats.org/drawingml/2006/main">
          <a:off x="1670669" y="2568448"/>
          <a:ext cx="174903" cy="2034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27432" tIns="22860" rIns="0" bIns="0" anchor="t"/>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JP</a:t>
          </a:r>
        </a:p>
      </cdr:txBody>
    </cdr:sp>
  </cdr:relSizeAnchor>
  <cdr:relSizeAnchor xmlns:cdr="http://schemas.openxmlformats.org/drawingml/2006/chartDrawing">
    <cdr:from>
      <cdr:x>0.37373</cdr:x>
      <cdr:y>0.5803</cdr:y>
    </cdr:from>
    <cdr:to>
      <cdr:x>0.42802</cdr:x>
      <cdr:y>0.62363</cdr:y>
    </cdr:to>
    <cdr:sp macro="" textlink="">
      <cdr:nvSpPr>
        <cdr:cNvPr id="114717" name="TextBox 29"/>
        <cdr:cNvSpPr txBox="1">
          <a:spLocks xmlns:a="http://schemas.openxmlformats.org/drawingml/2006/main" noChangeArrowheads="1"/>
        </cdr:cNvSpPr>
      </cdr:nvSpPr>
      <cdr:spPr bwMode="auto">
        <a:xfrm xmlns:a="http://schemas.openxmlformats.org/drawingml/2006/main">
          <a:off x="2050074" y="2667356"/>
          <a:ext cx="297334" cy="19893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27432" tIns="22860" rIns="0" bIns="0" anchor="t"/>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KR</a:t>
          </a:r>
        </a:p>
      </cdr:txBody>
    </cdr:sp>
  </cdr:relSizeAnchor>
  <cdr:relSizeAnchor xmlns:cdr="http://schemas.openxmlformats.org/drawingml/2006/chartDrawing">
    <cdr:from>
      <cdr:x>0.2794</cdr:x>
      <cdr:y>0.66623</cdr:y>
    </cdr:from>
    <cdr:to>
      <cdr:x>0.32166</cdr:x>
      <cdr:y>0.70564</cdr:y>
    </cdr:to>
    <cdr:sp macro="" textlink="">
      <cdr:nvSpPr>
        <cdr:cNvPr id="114718" name="TextBox 30"/>
        <cdr:cNvSpPr txBox="1">
          <a:spLocks xmlns:a="http://schemas.openxmlformats.org/drawingml/2006/main" noChangeArrowheads="1"/>
        </cdr:cNvSpPr>
      </cdr:nvSpPr>
      <cdr:spPr bwMode="auto">
        <a:xfrm xmlns:a="http://schemas.openxmlformats.org/drawingml/2006/main">
          <a:off x="1533438" y="3061862"/>
          <a:ext cx="231410" cy="18095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27432" tIns="22860" rIns="0" bIns="0" anchor="t"/>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TW</a:t>
          </a:r>
        </a:p>
      </cdr:txBody>
    </cdr:sp>
  </cdr:relSizeAnchor>
  <cdr:relSizeAnchor xmlns:cdr="http://schemas.openxmlformats.org/drawingml/2006/chartDrawing">
    <cdr:from>
      <cdr:x>0.46954</cdr:x>
      <cdr:y>0.48139</cdr:y>
    </cdr:from>
    <cdr:to>
      <cdr:x>0.52407</cdr:x>
      <cdr:y>0.51738</cdr:y>
    </cdr:to>
    <cdr:sp macro="" textlink="">
      <cdr:nvSpPr>
        <cdr:cNvPr id="114719" name="TextBox 31"/>
        <cdr:cNvSpPr txBox="1">
          <a:spLocks xmlns:a="http://schemas.openxmlformats.org/drawingml/2006/main" noChangeArrowheads="1"/>
        </cdr:cNvSpPr>
      </cdr:nvSpPr>
      <cdr:spPr bwMode="auto">
        <a:xfrm xmlns:a="http://schemas.openxmlformats.org/drawingml/2006/main">
          <a:off x="2574782" y="2213280"/>
          <a:ext cx="298680" cy="165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27432" tIns="22860" rIns="0" bIns="0" anchor="t"/>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PH</a:t>
          </a:r>
        </a:p>
      </cdr:txBody>
    </cdr:sp>
  </cdr:relSizeAnchor>
  <cdr:relSizeAnchor xmlns:cdr="http://schemas.openxmlformats.org/drawingml/2006/chartDrawing">
    <cdr:from>
      <cdr:x>0.31232</cdr:x>
      <cdr:y>0.72449</cdr:y>
    </cdr:from>
    <cdr:to>
      <cdr:x>0.3477</cdr:x>
      <cdr:y>0.76489</cdr:y>
    </cdr:to>
    <cdr:sp macro="" textlink="">
      <cdr:nvSpPr>
        <cdr:cNvPr id="114720" name="Text Box 32"/>
        <cdr:cNvSpPr txBox="1">
          <a:spLocks xmlns:a="http://schemas.openxmlformats.org/drawingml/2006/main" noChangeArrowheads="1"/>
        </cdr:cNvSpPr>
      </cdr:nvSpPr>
      <cdr:spPr bwMode="auto">
        <a:xfrm xmlns:a="http://schemas.openxmlformats.org/drawingml/2006/main">
          <a:off x="1713722" y="3329362"/>
          <a:ext cx="193739" cy="18545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CL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80848-3349-4C84-AF8B-1FAFDAE2DFAC}" type="datetimeFigureOut">
              <a:rPr lang="en-US" smtClean="0"/>
              <a:t>9/18/2011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CF338-C656-4126-82F5-976098134AC0}" type="slidenum">
              <a:rPr lang="en-US" smtClean="0"/>
              <a:t>‹#›</a:t>
            </a:fld>
            <a:endParaRPr lang="en-US"/>
          </a:p>
        </p:txBody>
      </p:sp>
    </p:spTree>
    <p:extLst>
      <p:ext uri="{BB962C8B-B14F-4D97-AF65-F5344CB8AC3E}">
        <p14:creationId xmlns:p14="http://schemas.microsoft.com/office/powerpoint/2010/main" val="277633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D51D4B1-1885-4DA9-A9FE-15EA266128B0}" type="datetime1">
              <a:rPr lang="en-US" smtClean="0"/>
              <a:t>9/18/2011</a:t>
            </a:fld>
            <a:endParaRPr lang="en-US"/>
          </a:p>
        </p:txBody>
      </p:sp>
      <p:sp>
        <p:nvSpPr>
          <p:cNvPr id="5" name="Footer Placeholder 4"/>
          <p:cNvSpPr>
            <a:spLocks noGrp="1"/>
          </p:cNvSpPr>
          <p:nvPr>
            <p:ph type="ftr" sz="quarter" idx="11"/>
          </p:nvPr>
        </p:nvSpPr>
        <p:spPr/>
        <p:txBody>
          <a:bodyPr/>
          <a:lstStyle>
            <a:lvl1pPr>
              <a:defRPr/>
            </a:lvl1pPr>
          </a:lstStyle>
          <a:p>
            <a:r>
              <a:rPr lang="en-US" smtClean="0"/>
              <a:t>Lee and Mason     September 19, 2011</a:t>
            </a:r>
            <a:endParaRPr lang="en-US"/>
          </a:p>
        </p:txBody>
      </p:sp>
      <p:sp>
        <p:nvSpPr>
          <p:cNvPr id="6" name="Slide Number Placeholder 5"/>
          <p:cNvSpPr>
            <a:spLocks noGrp="1"/>
          </p:cNvSpPr>
          <p:nvPr>
            <p:ph type="sldNum" sz="quarter" idx="12"/>
          </p:nvPr>
        </p:nvSpPr>
        <p:spPr/>
        <p:txBody>
          <a:bodyPr/>
          <a:lstStyle>
            <a:lvl1pPr>
              <a:defRPr/>
            </a:lvl1pPr>
          </a:lstStyle>
          <a:p>
            <a:fld id="{FB34B3FD-C736-4F14-8D4F-DAF420C2575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7B0895-541D-4D56-B36A-8D9066ED0E1A}" type="datetime1">
              <a:rPr lang="en-US" smtClean="0"/>
              <a:t>9/18/2011</a:t>
            </a:fld>
            <a:endParaRPr lang="en-US"/>
          </a:p>
        </p:txBody>
      </p:sp>
      <p:sp>
        <p:nvSpPr>
          <p:cNvPr id="5" name="Footer Placeholder 4"/>
          <p:cNvSpPr>
            <a:spLocks noGrp="1"/>
          </p:cNvSpPr>
          <p:nvPr>
            <p:ph type="ftr" sz="quarter" idx="11"/>
          </p:nvPr>
        </p:nvSpPr>
        <p:spPr/>
        <p:txBody>
          <a:bodyPr/>
          <a:lstStyle>
            <a:lvl1pPr>
              <a:defRPr/>
            </a:lvl1pPr>
          </a:lstStyle>
          <a:p>
            <a:r>
              <a:rPr lang="en-US" smtClean="0"/>
              <a:t>Lee and Mason     September 19, 2011</a:t>
            </a:r>
            <a:endParaRPr lang="en-US"/>
          </a:p>
        </p:txBody>
      </p:sp>
      <p:sp>
        <p:nvSpPr>
          <p:cNvPr id="6" name="Slide Number Placeholder 5"/>
          <p:cNvSpPr>
            <a:spLocks noGrp="1"/>
          </p:cNvSpPr>
          <p:nvPr>
            <p:ph type="sldNum" sz="quarter" idx="12"/>
          </p:nvPr>
        </p:nvSpPr>
        <p:spPr/>
        <p:txBody>
          <a:bodyPr/>
          <a:lstStyle>
            <a:lvl1pPr>
              <a:defRPr/>
            </a:lvl1pPr>
          </a:lstStyle>
          <a:p>
            <a:fld id="{FB34B3FD-C736-4F14-8D4F-DAF420C257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125E97-60FB-4B66-B657-FC9118936DE0}" type="datetime1">
              <a:rPr lang="en-US" smtClean="0"/>
              <a:t>9/18/2011</a:t>
            </a:fld>
            <a:endParaRPr lang="en-US"/>
          </a:p>
        </p:txBody>
      </p:sp>
      <p:sp>
        <p:nvSpPr>
          <p:cNvPr id="5" name="Footer Placeholder 4"/>
          <p:cNvSpPr>
            <a:spLocks noGrp="1"/>
          </p:cNvSpPr>
          <p:nvPr>
            <p:ph type="ftr" sz="quarter" idx="11"/>
          </p:nvPr>
        </p:nvSpPr>
        <p:spPr/>
        <p:txBody>
          <a:bodyPr/>
          <a:lstStyle>
            <a:lvl1pPr>
              <a:defRPr/>
            </a:lvl1pPr>
          </a:lstStyle>
          <a:p>
            <a:r>
              <a:rPr lang="en-US" smtClean="0"/>
              <a:t>Lee and Mason     September 19, 2011</a:t>
            </a:r>
            <a:endParaRPr lang="en-US"/>
          </a:p>
        </p:txBody>
      </p:sp>
      <p:sp>
        <p:nvSpPr>
          <p:cNvPr id="6" name="Slide Number Placeholder 5"/>
          <p:cNvSpPr>
            <a:spLocks noGrp="1"/>
          </p:cNvSpPr>
          <p:nvPr>
            <p:ph type="sldNum" sz="quarter" idx="12"/>
          </p:nvPr>
        </p:nvSpPr>
        <p:spPr/>
        <p:txBody>
          <a:bodyPr/>
          <a:lstStyle>
            <a:lvl1pPr>
              <a:defRPr/>
            </a:lvl1pPr>
          </a:lstStyle>
          <a:p>
            <a:fld id="{FB34B3FD-C736-4F14-8D4F-DAF420C2575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81000" y="6324600"/>
            <a:ext cx="5029200" cy="533400"/>
          </a:xfrm>
        </p:spPr>
        <p:txBody>
          <a:bodyPr/>
          <a:lstStyle>
            <a:lvl1pPr>
              <a:defRPr/>
            </a:lvl1pPr>
          </a:lstStyle>
          <a:p>
            <a:r>
              <a:rPr lang="en-US" smtClean="0"/>
              <a:t>Lee and Mason     September 19, 2011</a:t>
            </a:r>
            <a:endParaRPr lang="en-US"/>
          </a:p>
        </p:txBody>
      </p:sp>
      <p:sp>
        <p:nvSpPr>
          <p:cNvPr id="4" name="Slide Number Placeholder 3"/>
          <p:cNvSpPr>
            <a:spLocks noGrp="1"/>
          </p:cNvSpPr>
          <p:nvPr>
            <p:ph type="sldNum" sz="quarter" idx="11"/>
          </p:nvPr>
        </p:nvSpPr>
        <p:spPr>
          <a:xfrm>
            <a:off x="6553200" y="6245225"/>
            <a:ext cx="2289175" cy="476250"/>
          </a:xfrm>
        </p:spPr>
        <p:txBody>
          <a:bodyPr/>
          <a:lstStyle>
            <a:lvl1pPr>
              <a:defRPr/>
            </a:lvl1pPr>
          </a:lstStyle>
          <a:p>
            <a:fld id="{FB34B3FD-C736-4F14-8D4F-DAF420C2575B}" type="slidenum">
              <a:rPr lang="en-US" smtClean="0"/>
              <a:t>‹#›</a:t>
            </a:fld>
            <a:endParaRPr lang="en-US"/>
          </a:p>
        </p:txBody>
      </p:sp>
    </p:spTree>
    <p:extLst>
      <p:ext uri="{BB962C8B-B14F-4D97-AF65-F5344CB8AC3E}">
        <p14:creationId xmlns:p14="http://schemas.microsoft.com/office/powerpoint/2010/main" val="121638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F4C671-BD89-419B-8A60-974EECE20AF2}" type="datetime1">
              <a:rPr lang="en-US" smtClean="0"/>
              <a:t>9/18/2011</a:t>
            </a:fld>
            <a:endParaRPr lang="en-US"/>
          </a:p>
        </p:txBody>
      </p:sp>
      <p:sp>
        <p:nvSpPr>
          <p:cNvPr id="5" name="Footer Placeholder 4"/>
          <p:cNvSpPr>
            <a:spLocks noGrp="1"/>
          </p:cNvSpPr>
          <p:nvPr>
            <p:ph type="ftr" sz="quarter" idx="11"/>
          </p:nvPr>
        </p:nvSpPr>
        <p:spPr/>
        <p:txBody>
          <a:bodyPr/>
          <a:lstStyle>
            <a:lvl1pPr>
              <a:defRPr/>
            </a:lvl1pPr>
          </a:lstStyle>
          <a:p>
            <a:r>
              <a:rPr lang="en-US" smtClean="0"/>
              <a:t>Lee and Mason     September 19, 2011</a:t>
            </a:r>
            <a:endParaRPr lang="en-US"/>
          </a:p>
        </p:txBody>
      </p:sp>
      <p:sp>
        <p:nvSpPr>
          <p:cNvPr id="6" name="Slide Number Placeholder 5"/>
          <p:cNvSpPr>
            <a:spLocks noGrp="1"/>
          </p:cNvSpPr>
          <p:nvPr>
            <p:ph type="sldNum" sz="quarter" idx="12"/>
          </p:nvPr>
        </p:nvSpPr>
        <p:spPr/>
        <p:txBody>
          <a:bodyPr/>
          <a:lstStyle>
            <a:lvl1pPr>
              <a:defRPr/>
            </a:lvl1pPr>
          </a:lstStyle>
          <a:p>
            <a:fld id="{FB34B3FD-C736-4F14-8D4F-DAF420C257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71D4BF9-F309-4A03-B822-2AAE95EE2492}" type="datetime1">
              <a:rPr lang="en-US" smtClean="0"/>
              <a:t>9/18/2011</a:t>
            </a:fld>
            <a:endParaRPr lang="en-US"/>
          </a:p>
        </p:txBody>
      </p:sp>
      <p:sp>
        <p:nvSpPr>
          <p:cNvPr id="5" name="Footer Placeholder 4"/>
          <p:cNvSpPr>
            <a:spLocks noGrp="1"/>
          </p:cNvSpPr>
          <p:nvPr>
            <p:ph type="ftr" sz="quarter" idx="11"/>
          </p:nvPr>
        </p:nvSpPr>
        <p:spPr/>
        <p:txBody>
          <a:bodyPr/>
          <a:lstStyle>
            <a:lvl1pPr>
              <a:defRPr/>
            </a:lvl1pPr>
          </a:lstStyle>
          <a:p>
            <a:r>
              <a:rPr lang="en-US" smtClean="0"/>
              <a:t>Lee and Mason     September 19, 2011</a:t>
            </a:r>
            <a:endParaRPr lang="en-US"/>
          </a:p>
        </p:txBody>
      </p:sp>
      <p:sp>
        <p:nvSpPr>
          <p:cNvPr id="6" name="Slide Number Placeholder 5"/>
          <p:cNvSpPr>
            <a:spLocks noGrp="1"/>
          </p:cNvSpPr>
          <p:nvPr>
            <p:ph type="sldNum" sz="quarter" idx="12"/>
          </p:nvPr>
        </p:nvSpPr>
        <p:spPr/>
        <p:txBody>
          <a:bodyPr/>
          <a:lstStyle>
            <a:lvl1pPr>
              <a:defRPr/>
            </a:lvl1pPr>
          </a:lstStyle>
          <a:p>
            <a:fld id="{FB34B3FD-C736-4F14-8D4F-DAF420C257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96AC206-40E1-449C-9D1B-50DBD2E9F394}" type="datetime1">
              <a:rPr lang="en-US" smtClean="0"/>
              <a:t>9/18/2011</a:t>
            </a:fld>
            <a:endParaRPr lang="en-US"/>
          </a:p>
        </p:txBody>
      </p:sp>
      <p:sp>
        <p:nvSpPr>
          <p:cNvPr id="6" name="Footer Placeholder 4"/>
          <p:cNvSpPr>
            <a:spLocks noGrp="1"/>
          </p:cNvSpPr>
          <p:nvPr>
            <p:ph type="ftr" sz="quarter" idx="11"/>
          </p:nvPr>
        </p:nvSpPr>
        <p:spPr/>
        <p:txBody>
          <a:bodyPr/>
          <a:lstStyle>
            <a:lvl1pPr>
              <a:defRPr/>
            </a:lvl1pPr>
          </a:lstStyle>
          <a:p>
            <a:r>
              <a:rPr lang="en-US" smtClean="0"/>
              <a:t>Lee and Mason     September 19, 2011</a:t>
            </a:r>
            <a:endParaRPr lang="en-US"/>
          </a:p>
        </p:txBody>
      </p:sp>
      <p:sp>
        <p:nvSpPr>
          <p:cNvPr id="7" name="Slide Number Placeholder 5"/>
          <p:cNvSpPr>
            <a:spLocks noGrp="1"/>
          </p:cNvSpPr>
          <p:nvPr>
            <p:ph type="sldNum" sz="quarter" idx="12"/>
          </p:nvPr>
        </p:nvSpPr>
        <p:spPr/>
        <p:txBody>
          <a:bodyPr/>
          <a:lstStyle>
            <a:lvl1pPr>
              <a:defRPr/>
            </a:lvl1pPr>
          </a:lstStyle>
          <a:p>
            <a:fld id="{FB34B3FD-C736-4F14-8D4F-DAF420C257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BD52B95-3BDE-4421-93CD-2AFA66DA12D0}" type="datetime1">
              <a:rPr lang="en-US" smtClean="0"/>
              <a:t>9/18/2011</a:t>
            </a:fld>
            <a:endParaRPr lang="en-US"/>
          </a:p>
        </p:txBody>
      </p:sp>
      <p:sp>
        <p:nvSpPr>
          <p:cNvPr id="8" name="Footer Placeholder 4"/>
          <p:cNvSpPr>
            <a:spLocks noGrp="1"/>
          </p:cNvSpPr>
          <p:nvPr>
            <p:ph type="ftr" sz="quarter" idx="11"/>
          </p:nvPr>
        </p:nvSpPr>
        <p:spPr/>
        <p:txBody>
          <a:bodyPr/>
          <a:lstStyle>
            <a:lvl1pPr>
              <a:defRPr/>
            </a:lvl1pPr>
          </a:lstStyle>
          <a:p>
            <a:r>
              <a:rPr lang="en-US" smtClean="0"/>
              <a:t>Lee and Mason     September 19, 2011</a:t>
            </a:r>
            <a:endParaRPr lang="en-US"/>
          </a:p>
        </p:txBody>
      </p:sp>
      <p:sp>
        <p:nvSpPr>
          <p:cNvPr id="9" name="Slide Number Placeholder 5"/>
          <p:cNvSpPr>
            <a:spLocks noGrp="1"/>
          </p:cNvSpPr>
          <p:nvPr>
            <p:ph type="sldNum" sz="quarter" idx="12"/>
          </p:nvPr>
        </p:nvSpPr>
        <p:spPr/>
        <p:txBody>
          <a:bodyPr/>
          <a:lstStyle>
            <a:lvl1pPr>
              <a:defRPr/>
            </a:lvl1pPr>
          </a:lstStyle>
          <a:p>
            <a:fld id="{FB34B3FD-C736-4F14-8D4F-DAF420C257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A850B10-2251-4238-B39A-49B1EB15788E}" type="datetime1">
              <a:rPr lang="en-US" smtClean="0"/>
              <a:t>9/18/2011</a:t>
            </a:fld>
            <a:endParaRPr lang="en-US"/>
          </a:p>
        </p:txBody>
      </p:sp>
      <p:sp>
        <p:nvSpPr>
          <p:cNvPr id="4" name="Footer Placeholder 4"/>
          <p:cNvSpPr>
            <a:spLocks noGrp="1"/>
          </p:cNvSpPr>
          <p:nvPr>
            <p:ph type="ftr" sz="quarter" idx="11"/>
          </p:nvPr>
        </p:nvSpPr>
        <p:spPr/>
        <p:txBody>
          <a:bodyPr/>
          <a:lstStyle>
            <a:lvl1pPr>
              <a:defRPr/>
            </a:lvl1pPr>
          </a:lstStyle>
          <a:p>
            <a:r>
              <a:rPr lang="en-US" smtClean="0"/>
              <a:t>Lee and Mason     September 19, 2011</a:t>
            </a:r>
            <a:endParaRPr lang="en-US"/>
          </a:p>
        </p:txBody>
      </p:sp>
      <p:sp>
        <p:nvSpPr>
          <p:cNvPr id="5" name="Slide Number Placeholder 5"/>
          <p:cNvSpPr>
            <a:spLocks noGrp="1"/>
          </p:cNvSpPr>
          <p:nvPr>
            <p:ph type="sldNum" sz="quarter" idx="12"/>
          </p:nvPr>
        </p:nvSpPr>
        <p:spPr/>
        <p:txBody>
          <a:bodyPr/>
          <a:lstStyle>
            <a:lvl1pPr>
              <a:defRPr/>
            </a:lvl1pPr>
          </a:lstStyle>
          <a:p>
            <a:fld id="{FB34B3FD-C736-4F14-8D4F-DAF420C257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DF91148-6316-4AB5-BBEF-616575985CEE}" type="datetime1">
              <a:rPr lang="en-US" smtClean="0"/>
              <a:t>9/18/2011</a:t>
            </a:fld>
            <a:endParaRPr lang="en-US"/>
          </a:p>
        </p:txBody>
      </p:sp>
      <p:sp>
        <p:nvSpPr>
          <p:cNvPr id="3" name="Footer Placeholder 4"/>
          <p:cNvSpPr>
            <a:spLocks noGrp="1"/>
          </p:cNvSpPr>
          <p:nvPr>
            <p:ph type="ftr" sz="quarter" idx="11"/>
          </p:nvPr>
        </p:nvSpPr>
        <p:spPr/>
        <p:txBody>
          <a:bodyPr/>
          <a:lstStyle>
            <a:lvl1pPr>
              <a:defRPr/>
            </a:lvl1pPr>
          </a:lstStyle>
          <a:p>
            <a:r>
              <a:rPr lang="en-US" smtClean="0"/>
              <a:t>Lee and Mason     September 19, 2011</a:t>
            </a:r>
            <a:endParaRPr lang="en-US"/>
          </a:p>
        </p:txBody>
      </p:sp>
      <p:sp>
        <p:nvSpPr>
          <p:cNvPr id="4" name="Slide Number Placeholder 5"/>
          <p:cNvSpPr>
            <a:spLocks noGrp="1"/>
          </p:cNvSpPr>
          <p:nvPr>
            <p:ph type="sldNum" sz="quarter" idx="12"/>
          </p:nvPr>
        </p:nvSpPr>
        <p:spPr/>
        <p:txBody>
          <a:bodyPr/>
          <a:lstStyle>
            <a:lvl1pPr>
              <a:defRPr/>
            </a:lvl1pPr>
          </a:lstStyle>
          <a:p>
            <a:fld id="{FB34B3FD-C736-4F14-8D4F-DAF420C257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CF9307D-2600-4A28-9079-6DDAD7134104}" type="datetime1">
              <a:rPr lang="en-US" smtClean="0"/>
              <a:t>9/18/2011</a:t>
            </a:fld>
            <a:endParaRPr lang="en-US"/>
          </a:p>
        </p:txBody>
      </p:sp>
      <p:sp>
        <p:nvSpPr>
          <p:cNvPr id="6" name="Footer Placeholder 4"/>
          <p:cNvSpPr>
            <a:spLocks noGrp="1"/>
          </p:cNvSpPr>
          <p:nvPr>
            <p:ph type="ftr" sz="quarter" idx="11"/>
          </p:nvPr>
        </p:nvSpPr>
        <p:spPr/>
        <p:txBody>
          <a:bodyPr/>
          <a:lstStyle>
            <a:lvl1pPr>
              <a:defRPr/>
            </a:lvl1pPr>
          </a:lstStyle>
          <a:p>
            <a:r>
              <a:rPr lang="en-US" smtClean="0"/>
              <a:t>Lee and Mason     September 19, 2011</a:t>
            </a:r>
            <a:endParaRPr lang="en-US"/>
          </a:p>
        </p:txBody>
      </p:sp>
      <p:sp>
        <p:nvSpPr>
          <p:cNvPr id="7" name="Slide Number Placeholder 5"/>
          <p:cNvSpPr>
            <a:spLocks noGrp="1"/>
          </p:cNvSpPr>
          <p:nvPr>
            <p:ph type="sldNum" sz="quarter" idx="12"/>
          </p:nvPr>
        </p:nvSpPr>
        <p:spPr/>
        <p:txBody>
          <a:bodyPr/>
          <a:lstStyle>
            <a:lvl1pPr>
              <a:defRPr/>
            </a:lvl1pPr>
          </a:lstStyle>
          <a:p>
            <a:fld id="{FB34B3FD-C736-4F14-8D4F-DAF420C257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77E843C-02C7-4091-9AF5-D8E5CADD83E2}" type="datetime1">
              <a:rPr lang="en-US" smtClean="0"/>
              <a:t>9/18/2011</a:t>
            </a:fld>
            <a:endParaRPr lang="en-US"/>
          </a:p>
        </p:txBody>
      </p:sp>
      <p:sp>
        <p:nvSpPr>
          <p:cNvPr id="6" name="Footer Placeholder 4"/>
          <p:cNvSpPr>
            <a:spLocks noGrp="1"/>
          </p:cNvSpPr>
          <p:nvPr>
            <p:ph type="ftr" sz="quarter" idx="11"/>
          </p:nvPr>
        </p:nvSpPr>
        <p:spPr/>
        <p:txBody>
          <a:bodyPr/>
          <a:lstStyle>
            <a:lvl1pPr>
              <a:defRPr/>
            </a:lvl1pPr>
          </a:lstStyle>
          <a:p>
            <a:r>
              <a:rPr lang="en-US" smtClean="0"/>
              <a:t>Lee and Mason     September 19, 2011</a:t>
            </a:r>
            <a:endParaRPr lang="en-US"/>
          </a:p>
        </p:txBody>
      </p:sp>
      <p:sp>
        <p:nvSpPr>
          <p:cNvPr id="7" name="Slide Number Placeholder 5"/>
          <p:cNvSpPr>
            <a:spLocks noGrp="1"/>
          </p:cNvSpPr>
          <p:nvPr>
            <p:ph type="sldNum" sz="quarter" idx="12"/>
          </p:nvPr>
        </p:nvSpPr>
        <p:spPr/>
        <p:txBody>
          <a:bodyPr/>
          <a:lstStyle>
            <a:lvl1pPr>
              <a:defRPr/>
            </a:lvl1pPr>
          </a:lstStyle>
          <a:p>
            <a:fld id="{FB34B3FD-C736-4F14-8D4F-DAF420C257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05_PPT-template.jpg"/>
          <p:cNvPicPr>
            <a:picLocks noChangeAspect="1"/>
          </p:cNvPicPr>
          <p:nvPr/>
        </p:nvPicPr>
        <p:blipFill>
          <a:blip r:embed="rId14"/>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CCCBA37-2DBF-4D26-8C7B-A18A74CD6E77}" type="datetime1">
              <a:rPr lang="en-US" smtClean="0"/>
              <a:t>9/18/2011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r>
              <a:rPr lang="en-US" smtClean="0"/>
              <a:t>Lee and Mason     September 19,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B34B3FD-C736-4F14-8D4F-DAF420C257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lstStyle/>
          <a:p>
            <a:r>
              <a:rPr lang="en-US" dirty="0" smtClean="0"/>
              <a:t>Population Aging and the Generational Economy: </a:t>
            </a:r>
            <a:br>
              <a:rPr lang="en-US" dirty="0" smtClean="0"/>
            </a:br>
            <a:r>
              <a:rPr lang="en-US" dirty="0" smtClean="0"/>
              <a:t>A Global Perspective</a:t>
            </a:r>
            <a:endParaRPr lang="en-US" dirty="0"/>
          </a:p>
        </p:txBody>
      </p:sp>
      <p:sp>
        <p:nvSpPr>
          <p:cNvPr id="3" name="Subtitle 2"/>
          <p:cNvSpPr>
            <a:spLocks noGrp="1"/>
          </p:cNvSpPr>
          <p:nvPr>
            <p:ph type="subTitle" idx="1"/>
          </p:nvPr>
        </p:nvSpPr>
        <p:spPr/>
        <p:txBody>
          <a:bodyPr/>
          <a:lstStyle/>
          <a:p>
            <a:r>
              <a:rPr lang="en-US" dirty="0" smtClean="0"/>
              <a:t>Ronald Lee and Andrew Mason</a:t>
            </a:r>
          </a:p>
          <a:p>
            <a:r>
              <a:rPr lang="en-US" dirty="0" smtClean="0"/>
              <a:t>Lead authors and editors</a:t>
            </a:r>
            <a:endParaRPr lang="en-US" dirty="0"/>
          </a:p>
        </p:txBody>
      </p:sp>
    </p:spTree>
    <p:extLst>
      <p:ext uri="{BB962C8B-B14F-4D97-AF65-F5344CB8AC3E}">
        <p14:creationId xmlns:p14="http://schemas.microsoft.com/office/powerpoint/2010/main" val="722605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t>Children are a heavy economic burden in many developing countries</a:t>
            </a:r>
            <a:endParaRPr lang="en-US" sz="4000" dirty="0"/>
          </a:p>
        </p:txBody>
      </p:sp>
      <p:sp>
        <p:nvSpPr>
          <p:cNvPr id="5" name="Content Placeholder 4"/>
          <p:cNvSpPr>
            <a:spLocks noGrp="1"/>
          </p:cNvSpPr>
          <p:nvPr>
            <p:ph idx="1"/>
          </p:nvPr>
        </p:nvSpPr>
        <p:spPr/>
        <p:txBody>
          <a:bodyPr/>
          <a:lstStyle/>
          <a:p>
            <a:r>
              <a:rPr lang="en-US" sz="2800" dirty="0" smtClean="0"/>
              <a:t>High fertility in developing countries has led to very young populations. </a:t>
            </a:r>
          </a:p>
          <a:p>
            <a:r>
              <a:rPr lang="en-US" sz="2800" dirty="0" smtClean="0"/>
              <a:t>A large portion of what adults are producing is going to meet the material needs of their children.  </a:t>
            </a:r>
          </a:p>
          <a:p>
            <a:r>
              <a:rPr lang="en-US" sz="2800" dirty="0" smtClean="0"/>
              <a:t>Most is going to meet basic needs like food, clothing, and housing.</a:t>
            </a:r>
          </a:p>
          <a:p>
            <a:r>
              <a:rPr lang="en-US" sz="2800" dirty="0" smtClean="0"/>
              <a:t>Little remains for health and education for children. </a:t>
            </a:r>
          </a:p>
        </p:txBody>
      </p:sp>
      <p:sp>
        <p:nvSpPr>
          <p:cNvPr id="2" name="Footer Placeholder 1"/>
          <p:cNvSpPr>
            <a:spLocks noGrp="1"/>
          </p:cNvSpPr>
          <p:nvPr>
            <p:ph type="ftr" sz="quarter" idx="11"/>
          </p:nvPr>
        </p:nvSpPr>
        <p:spPr/>
        <p:txBody>
          <a:bodyPr/>
          <a:lstStyle/>
          <a:p>
            <a:pPr>
              <a:defRPr/>
            </a:pPr>
            <a:r>
              <a:rPr lang="en-US" smtClean="0"/>
              <a:t>Lee and Mason     September 19, 2011</a:t>
            </a:r>
            <a:endParaRPr lang="en-US"/>
          </a:p>
        </p:txBody>
      </p:sp>
    </p:spTree>
    <p:extLst>
      <p:ext uri="{BB962C8B-B14F-4D97-AF65-F5344CB8AC3E}">
        <p14:creationId xmlns:p14="http://schemas.microsoft.com/office/powerpoint/2010/main" val="1089284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lifecycle flows for Nigeria, per capita values</a:t>
            </a:r>
            <a:endParaRPr lang="en-US" dirty="0"/>
          </a:p>
        </p:txBody>
      </p:sp>
      <p:sp>
        <p:nvSpPr>
          <p:cNvPr id="4" name="Footer Placeholder 3"/>
          <p:cNvSpPr>
            <a:spLocks noGrp="1"/>
          </p:cNvSpPr>
          <p:nvPr>
            <p:ph type="ftr" sz="quarter" idx="11"/>
          </p:nvPr>
        </p:nvSpPr>
        <p:spPr/>
        <p:txBody>
          <a:bodyPr/>
          <a:lstStyle/>
          <a:p>
            <a:r>
              <a:rPr lang="en-US" smtClean="0"/>
              <a:t>Lee and Mason     September 19, 2011</a:t>
            </a:r>
            <a:endParaRPr lang="en-US"/>
          </a:p>
        </p:txBody>
      </p:sp>
      <p:graphicFrame>
        <p:nvGraphicFramePr>
          <p:cNvPr id="5" name="Chart 4"/>
          <p:cNvGraphicFramePr>
            <a:graphicFrameLocks/>
          </p:cNvGraphicFramePr>
          <p:nvPr>
            <p:extLst>
              <p:ext uri="{D42A27DB-BD31-4B8C-83A1-F6EECF244321}">
                <p14:modId xmlns:p14="http://schemas.microsoft.com/office/powerpoint/2010/main" val="2163163465"/>
              </p:ext>
            </p:extLst>
          </p:nvPr>
        </p:nvGraphicFramePr>
        <p:xfrm>
          <a:off x="1066800" y="1447800"/>
          <a:ext cx="71628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6046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flows, Nigeria</a:t>
            </a:r>
            <a:endParaRPr lang="en-US" dirty="0"/>
          </a:p>
        </p:txBody>
      </p:sp>
      <p:sp>
        <p:nvSpPr>
          <p:cNvPr id="4" name="Footer Placeholder 3"/>
          <p:cNvSpPr>
            <a:spLocks noGrp="1"/>
          </p:cNvSpPr>
          <p:nvPr>
            <p:ph type="ftr" sz="quarter" idx="11"/>
          </p:nvPr>
        </p:nvSpPr>
        <p:spPr/>
        <p:txBody>
          <a:bodyPr/>
          <a:lstStyle/>
          <a:p>
            <a:pPr>
              <a:defRPr/>
            </a:pPr>
            <a:r>
              <a:rPr lang="en-US" smtClean="0"/>
              <a:t>Lee and Mason     September 19, 2011</a:t>
            </a:r>
            <a:endParaRPr lang="en-US"/>
          </a:p>
        </p:txBody>
      </p:sp>
      <p:graphicFrame>
        <p:nvGraphicFramePr>
          <p:cNvPr id="6" name="Chart 5"/>
          <p:cNvGraphicFramePr>
            <a:graphicFrameLocks/>
          </p:cNvGraphicFramePr>
          <p:nvPr>
            <p:extLst>
              <p:ext uri="{D42A27DB-BD31-4B8C-83A1-F6EECF244321}">
                <p14:modId xmlns:p14="http://schemas.microsoft.com/office/powerpoint/2010/main" val="32650243"/>
              </p:ext>
            </p:extLst>
          </p:nvPr>
        </p:nvGraphicFramePr>
        <p:xfrm>
          <a:off x="685800" y="914400"/>
          <a:ext cx="79248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724400" y="1306032"/>
            <a:ext cx="2895600" cy="923330"/>
          </a:xfrm>
          <a:prstGeom prst="rect">
            <a:avLst/>
          </a:prstGeom>
          <a:solidFill>
            <a:schemeClr val="tx2"/>
          </a:solidFill>
        </p:spPr>
        <p:txBody>
          <a:bodyPr wrap="square" rtlCol="0">
            <a:spAutoFit/>
          </a:bodyPr>
          <a:lstStyle/>
          <a:p>
            <a:r>
              <a:rPr lang="en-US" dirty="0" smtClean="0">
                <a:solidFill>
                  <a:schemeClr val="bg1"/>
                </a:solidFill>
              </a:rPr>
              <a:t>Net cost of children (&lt;25) is 87% of the total labor income of adults 25+.</a:t>
            </a:r>
            <a:endParaRPr lang="en-US" dirty="0">
              <a:solidFill>
                <a:schemeClr val="bg1"/>
              </a:solidFill>
            </a:endParaRPr>
          </a:p>
        </p:txBody>
      </p:sp>
      <p:sp>
        <p:nvSpPr>
          <p:cNvPr id="3" name="Oval 2"/>
          <p:cNvSpPr/>
          <p:nvPr/>
        </p:nvSpPr>
        <p:spPr>
          <a:xfrm rot="506159">
            <a:off x="1974513" y="1639903"/>
            <a:ext cx="1842550" cy="3651864"/>
          </a:xfrm>
          <a:prstGeom prst="ellipse">
            <a:avLst/>
          </a:prstGeom>
          <a:solidFill>
            <a:schemeClr val="accent2">
              <a:alpha val="0"/>
            </a:schemeClr>
          </a:solid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7065818" y="3046735"/>
            <a:ext cx="1524000" cy="8382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 cost of elderly is very small.</a:t>
            </a:r>
            <a:endParaRPr lang="en-US" dirty="0"/>
          </a:p>
        </p:txBody>
      </p:sp>
      <p:cxnSp>
        <p:nvCxnSpPr>
          <p:cNvPr id="9" name="Straight Arrow Connector 8"/>
          <p:cNvCxnSpPr>
            <a:stCxn id="8" idx="2"/>
          </p:cNvCxnSpPr>
          <p:nvPr/>
        </p:nvCxnSpPr>
        <p:spPr>
          <a:xfrm flipH="1">
            <a:off x="6934200" y="3884935"/>
            <a:ext cx="893618" cy="915665"/>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124200" y="1767697"/>
            <a:ext cx="1600200" cy="1508903"/>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9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Fertility and the Cost of Children</a:t>
            </a:r>
            <a:br>
              <a:rPr lang="en-US" dirty="0" smtClean="0"/>
            </a:br>
            <a:r>
              <a:rPr lang="en-US" dirty="0" smtClean="0"/>
              <a:t>Selected NTA countries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2627662"/>
              </p:ext>
            </p:extLst>
          </p:nvPr>
        </p:nvGraphicFramePr>
        <p:xfrm>
          <a:off x="2171700" y="1600200"/>
          <a:ext cx="4648200" cy="3962402"/>
        </p:xfrm>
        <a:graphic>
          <a:graphicData uri="http://schemas.openxmlformats.org/drawingml/2006/table">
            <a:tbl>
              <a:tblPr firstRow="1" bandRow="1">
                <a:tableStyleId>{5C22544A-7EE6-4342-B048-85BDC9FD1C3A}</a:tableStyleId>
              </a:tblPr>
              <a:tblGrid>
                <a:gridCol w="1630947"/>
                <a:gridCol w="1467853"/>
                <a:gridCol w="1549400"/>
              </a:tblGrid>
              <a:tr h="703186">
                <a:tc>
                  <a:txBody>
                    <a:bodyPr/>
                    <a:lstStyle/>
                    <a:p>
                      <a:r>
                        <a:rPr lang="en-US" sz="2000" dirty="0" smtClean="0"/>
                        <a:t>Country</a:t>
                      </a:r>
                      <a:endParaRPr lang="en-US" sz="2000" dirty="0"/>
                    </a:p>
                  </a:txBody>
                  <a:tcPr/>
                </a:tc>
                <a:tc>
                  <a:txBody>
                    <a:bodyPr/>
                    <a:lstStyle/>
                    <a:p>
                      <a:pPr algn="ctr"/>
                      <a:r>
                        <a:rPr lang="en-US" sz="2000" dirty="0" smtClean="0"/>
                        <a:t>Total fertility rate</a:t>
                      </a:r>
                      <a:endParaRPr lang="en-US" sz="2000" dirty="0"/>
                    </a:p>
                  </a:txBody>
                  <a:tcPr/>
                </a:tc>
                <a:tc>
                  <a:txBody>
                    <a:bodyPr/>
                    <a:lstStyle/>
                    <a:p>
                      <a:pPr algn="ctr"/>
                      <a:r>
                        <a:rPr lang="en-US" sz="2000" dirty="0" smtClean="0"/>
                        <a:t>Net</a:t>
                      </a:r>
                      <a:r>
                        <a:rPr lang="en-US" sz="2000" baseline="0" dirty="0" smtClean="0"/>
                        <a:t> c</a:t>
                      </a:r>
                      <a:r>
                        <a:rPr lang="en-US" sz="2000" dirty="0" smtClean="0"/>
                        <a:t>ost of children</a:t>
                      </a:r>
                      <a:endParaRPr lang="en-US" sz="2000" dirty="0"/>
                    </a:p>
                  </a:txBody>
                  <a:tcPr/>
                </a:tc>
              </a:tr>
              <a:tr h="407402">
                <a:tc>
                  <a:txBody>
                    <a:bodyPr/>
                    <a:lstStyle/>
                    <a:p>
                      <a:r>
                        <a:rPr lang="en-US" sz="2000" dirty="0" smtClean="0"/>
                        <a:t>Nigeria</a:t>
                      </a:r>
                      <a:endParaRPr lang="en-US" sz="2000" dirty="0"/>
                    </a:p>
                  </a:txBody>
                  <a:tcPr/>
                </a:tc>
                <a:tc>
                  <a:txBody>
                    <a:bodyPr/>
                    <a:lstStyle/>
                    <a:p>
                      <a:pPr algn="ctr"/>
                      <a:r>
                        <a:rPr lang="en-US" sz="2000" dirty="0" smtClean="0"/>
                        <a:t>5.8</a:t>
                      </a:r>
                      <a:endParaRPr lang="en-US" sz="2000" dirty="0"/>
                    </a:p>
                  </a:txBody>
                  <a:tcPr/>
                </a:tc>
                <a:tc>
                  <a:txBody>
                    <a:bodyPr/>
                    <a:lstStyle/>
                    <a:p>
                      <a:pPr algn="ctr"/>
                      <a:r>
                        <a:rPr lang="en-US" sz="2000" dirty="0" smtClean="0"/>
                        <a:t>87%</a:t>
                      </a:r>
                      <a:endParaRPr lang="en-US" sz="2000" dirty="0"/>
                    </a:p>
                  </a:txBody>
                  <a:tcPr/>
                </a:tc>
              </a:tr>
              <a:tr h="407402">
                <a:tc>
                  <a:txBody>
                    <a:bodyPr/>
                    <a:lstStyle/>
                    <a:p>
                      <a:r>
                        <a:rPr lang="en-US" sz="2000" dirty="0" smtClean="0"/>
                        <a:t>Kenya</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62%</a:t>
                      </a:r>
                      <a:endParaRPr lang="en-US" sz="2000" dirty="0"/>
                    </a:p>
                  </a:txBody>
                  <a:tcPr/>
                </a:tc>
              </a:tr>
              <a:tr h="407402">
                <a:tc>
                  <a:txBody>
                    <a:bodyPr/>
                    <a:lstStyle/>
                    <a:p>
                      <a:r>
                        <a:rPr lang="en-US" sz="2000" dirty="0" smtClean="0"/>
                        <a:t>Philippines</a:t>
                      </a:r>
                      <a:endParaRPr lang="en-US" sz="2000" dirty="0"/>
                    </a:p>
                  </a:txBody>
                  <a:tcPr/>
                </a:tc>
                <a:tc>
                  <a:txBody>
                    <a:bodyPr/>
                    <a:lstStyle/>
                    <a:p>
                      <a:pPr algn="ctr"/>
                      <a:r>
                        <a:rPr lang="en-US" sz="2000" dirty="0" smtClean="0"/>
                        <a:t>3.9</a:t>
                      </a:r>
                      <a:endParaRPr lang="en-US" sz="2000" dirty="0"/>
                    </a:p>
                  </a:txBody>
                  <a:tcPr/>
                </a:tc>
                <a:tc>
                  <a:txBody>
                    <a:bodyPr/>
                    <a:lstStyle/>
                    <a:p>
                      <a:pPr algn="ctr"/>
                      <a:r>
                        <a:rPr lang="en-US" sz="2000" dirty="0" smtClean="0"/>
                        <a:t>70%</a:t>
                      </a:r>
                      <a:endParaRPr lang="en-US" sz="2000" dirty="0"/>
                    </a:p>
                  </a:txBody>
                  <a:tcPr/>
                </a:tc>
              </a:tr>
              <a:tr h="407402">
                <a:tc>
                  <a:txBody>
                    <a:bodyPr/>
                    <a:lstStyle/>
                    <a:p>
                      <a:r>
                        <a:rPr lang="en-US" sz="2000" dirty="0" smtClean="0"/>
                        <a:t>India</a:t>
                      </a:r>
                      <a:endParaRPr lang="en-US" sz="2000" dirty="0"/>
                    </a:p>
                  </a:txBody>
                  <a:tcPr/>
                </a:tc>
                <a:tc>
                  <a:txBody>
                    <a:bodyPr/>
                    <a:lstStyle/>
                    <a:p>
                      <a:pPr algn="ctr"/>
                      <a:r>
                        <a:rPr lang="en-US" sz="2000" dirty="0" smtClean="0"/>
                        <a:t>3.2</a:t>
                      </a:r>
                      <a:endParaRPr lang="en-US" sz="2000" dirty="0"/>
                    </a:p>
                  </a:txBody>
                  <a:tcPr/>
                </a:tc>
                <a:tc>
                  <a:txBody>
                    <a:bodyPr/>
                    <a:lstStyle/>
                    <a:p>
                      <a:pPr algn="ctr"/>
                      <a:r>
                        <a:rPr lang="en-US" sz="2000" dirty="0" smtClean="0"/>
                        <a:t>50%</a:t>
                      </a:r>
                      <a:endParaRPr lang="en-US" sz="2000" dirty="0"/>
                    </a:p>
                  </a:txBody>
                  <a:tcPr/>
                </a:tc>
              </a:tr>
              <a:tr h="407402">
                <a:tc>
                  <a:txBody>
                    <a:bodyPr/>
                    <a:lstStyle/>
                    <a:p>
                      <a:r>
                        <a:rPr lang="en-US" sz="2000" dirty="0" smtClean="0"/>
                        <a:t>United States</a:t>
                      </a:r>
                      <a:endParaRPr lang="en-US" sz="2000" dirty="0"/>
                    </a:p>
                  </a:txBody>
                  <a:tcPr/>
                </a:tc>
                <a:tc>
                  <a:txBody>
                    <a:bodyPr/>
                    <a:lstStyle/>
                    <a:p>
                      <a:pPr algn="ctr"/>
                      <a:r>
                        <a:rPr lang="en-US" sz="2000" dirty="0" smtClean="0"/>
                        <a:t>2.1</a:t>
                      </a:r>
                      <a:endParaRPr lang="en-US" sz="2000" dirty="0"/>
                    </a:p>
                  </a:txBody>
                  <a:tcPr/>
                </a:tc>
                <a:tc>
                  <a:txBody>
                    <a:bodyPr/>
                    <a:lstStyle/>
                    <a:p>
                      <a:pPr algn="ctr"/>
                      <a:r>
                        <a:rPr lang="en-US" sz="2000" dirty="0" smtClean="0"/>
                        <a:t>30%</a:t>
                      </a:r>
                      <a:endParaRPr lang="en-US" sz="2000" dirty="0"/>
                    </a:p>
                  </a:txBody>
                  <a:tcPr/>
                </a:tc>
              </a:tr>
              <a:tr h="407402">
                <a:tc>
                  <a:txBody>
                    <a:bodyPr/>
                    <a:lstStyle/>
                    <a:p>
                      <a:r>
                        <a:rPr lang="en-US" sz="2000" dirty="0" smtClean="0"/>
                        <a:t>China</a:t>
                      </a:r>
                      <a:endParaRPr lang="en-US" sz="2000" dirty="0"/>
                    </a:p>
                  </a:txBody>
                  <a:tcPr/>
                </a:tc>
                <a:tc>
                  <a:txBody>
                    <a:bodyPr/>
                    <a:lstStyle/>
                    <a:p>
                      <a:pPr algn="ctr"/>
                      <a:r>
                        <a:rPr lang="en-US" sz="2000" dirty="0" smtClean="0"/>
                        <a:t>1.7</a:t>
                      </a:r>
                      <a:endParaRPr lang="en-US" sz="2000" dirty="0"/>
                    </a:p>
                  </a:txBody>
                  <a:tcPr/>
                </a:tc>
                <a:tc>
                  <a:txBody>
                    <a:bodyPr/>
                    <a:lstStyle/>
                    <a:p>
                      <a:pPr algn="ctr"/>
                      <a:r>
                        <a:rPr lang="en-US" sz="2000" dirty="0" smtClean="0"/>
                        <a:t>19%</a:t>
                      </a:r>
                      <a:endParaRPr lang="en-US" sz="2000" dirty="0"/>
                    </a:p>
                  </a:txBody>
                  <a:tcPr/>
                </a:tc>
              </a:tr>
              <a:tr h="407402">
                <a:tc>
                  <a:txBody>
                    <a:bodyPr/>
                    <a:lstStyle/>
                    <a:p>
                      <a:r>
                        <a:rPr lang="en-US" sz="2000" dirty="0" smtClean="0"/>
                        <a:t>Germany</a:t>
                      </a:r>
                      <a:endParaRPr lang="en-US" sz="2000" dirty="0"/>
                    </a:p>
                  </a:txBody>
                  <a:tcPr/>
                </a:tc>
                <a:tc>
                  <a:txBody>
                    <a:bodyPr/>
                    <a:lstStyle/>
                    <a:p>
                      <a:pPr algn="ctr"/>
                      <a:r>
                        <a:rPr lang="en-US" sz="2000" dirty="0" smtClean="0"/>
                        <a:t>1.3</a:t>
                      </a:r>
                      <a:endParaRPr lang="en-US" sz="2000" dirty="0"/>
                    </a:p>
                  </a:txBody>
                  <a:tcPr/>
                </a:tc>
                <a:tc>
                  <a:txBody>
                    <a:bodyPr/>
                    <a:lstStyle/>
                    <a:p>
                      <a:pPr algn="ctr"/>
                      <a:r>
                        <a:rPr lang="en-US" sz="2000" dirty="0" smtClean="0"/>
                        <a:t>44%</a:t>
                      </a:r>
                      <a:endParaRPr lang="en-US" sz="2000" dirty="0"/>
                    </a:p>
                  </a:txBody>
                  <a:tcPr/>
                </a:tc>
              </a:tr>
              <a:tr h="407402">
                <a:tc>
                  <a:txBody>
                    <a:bodyPr/>
                    <a:lstStyle/>
                    <a:p>
                      <a:r>
                        <a:rPr lang="en-US" sz="2000" dirty="0" smtClean="0"/>
                        <a:t>Japan</a:t>
                      </a:r>
                      <a:endParaRPr lang="en-US" sz="2000" dirty="0"/>
                    </a:p>
                  </a:txBody>
                  <a:tcPr/>
                </a:tc>
                <a:tc>
                  <a:txBody>
                    <a:bodyPr/>
                    <a:lstStyle/>
                    <a:p>
                      <a:pPr algn="ctr"/>
                      <a:r>
                        <a:rPr lang="en-US" sz="2000" dirty="0" smtClean="0"/>
                        <a:t>1.3</a:t>
                      </a:r>
                      <a:endParaRPr lang="en-US" sz="2000" dirty="0"/>
                    </a:p>
                  </a:txBody>
                  <a:tcPr/>
                </a:tc>
                <a:tc>
                  <a:txBody>
                    <a:bodyPr/>
                    <a:lstStyle/>
                    <a:p>
                      <a:pPr algn="ctr"/>
                      <a:r>
                        <a:rPr lang="en-US" sz="2000" dirty="0" smtClean="0"/>
                        <a:t>25%</a:t>
                      </a:r>
                      <a:endParaRPr lang="en-US" sz="2000" dirty="0"/>
                    </a:p>
                  </a:txBody>
                  <a:tcPr/>
                </a:tc>
              </a:tr>
            </a:tbl>
          </a:graphicData>
        </a:graphic>
      </p:graphicFrame>
      <p:sp>
        <p:nvSpPr>
          <p:cNvPr id="4" name="Footer Placeholder 3"/>
          <p:cNvSpPr>
            <a:spLocks noGrp="1"/>
          </p:cNvSpPr>
          <p:nvPr>
            <p:ph type="ftr" sz="quarter" idx="11"/>
          </p:nvPr>
        </p:nvSpPr>
        <p:spPr/>
        <p:txBody>
          <a:bodyPr/>
          <a:lstStyle/>
          <a:p>
            <a:pPr>
              <a:defRPr/>
            </a:pPr>
            <a:r>
              <a:rPr lang="en-US" smtClean="0"/>
              <a:t>Lee and Mason     September 19, 2011</a:t>
            </a:r>
            <a:endParaRPr lang="en-US"/>
          </a:p>
        </p:txBody>
      </p:sp>
      <p:sp>
        <p:nvSpPr>
          <p:cNvPr id="3" name="TextBox 2"/>
          <p:cNvSpPr txBox="1"/>
          <p:nvPr/>
        </p:nvSpPr>
        <p:spPr>
          <a:xfrm>
            <a:off x="914400" y="5715000"/>
            <a:ext cx="7162800" cy="923330"/>
          </a:xfrm>
          <a:prstGeom prst="rect">
            <a:avLst/>
          </a:prstGeom>
          <a:noFill/>
        </p:spPr>
        <p:txBody>
          <a:bodyPr wrap="square" rtlCol="0">
            <a:spAutoFit/>
          </a:bodyPr>
          <a:lstStyle/>
          <a:p>
            <a:r>
              <a:rPr lang="en-US" dirty="0" smtClean="0"/>
              <a:t>Note:  Net cost of children is consumption less labor income of those under age 25 as a percentage of the labor income of those 25 and older. </a:t>
            </a:r>
            <a:endParaRPr lang="en-US" dirty="0"/>
          </a:p>
        </p:txBody>
      </p:sp>
    </p:spTree>
    <p:extLst>
      <p:ext uri="{BB962C8B-B14F-4D97-AF65-F5344CB8AC3E}">
        <p14:creationId xmlns:p14="http://schemas.microsoft.com/office/powerpoint/2010/main" val="3933437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Capital Spending, Nigeria</a:t>
            </a:r>
            <a:endParaRPr lang="en-US" dirty="0"/>
          </a:p>
        </p:txBody>
      </p:sp>
      <p:sp>
        <p:nvSpPr>
          <p:cNvPr id="4" name="Footer Placeholder 3"/>
          <p:cNvSpPr>
            <a:spLocks noGrp="1"/>
          </p:cNvSpPr>
          <p:nvPr>
            <p:ph type="ftr" sz="quarter" idx="11"/>
          </p:nvPr>
        </p:nvSpPr>
        <p:spPr/>
        <p:txBody>
          <a:bodyPr/>
          <a:lstStyle/>
          <a:p>
            <a:pPr>
              <a:defRPr/>
            </a:pPr>
            <a:r>
              <a:rPr lang="en-US" smtClean="0"/>
              <a:t>Lee and Mason     September 19, 2011</a:t>
            </a:r>
            <a:endParaRPr lang="en-US"/>
          </a:p>
        </p:txBody>
      </p:sp>
      <p:graphicFrame>
        <p:nvGraphicFramePr>
          <p:cNvPr id="6" name="Chart 5"/>
          <p:cNvGraphicFramePr>
            <a:graphicFrameLocks/>
          </p:cNvGraphicFramePr>
          <p:nvPr>
            <p:extLst>
              <p:ext uri="{D42A27DB-BD31-4B8C-83A1-F6EECF244321}">
                <p14:modId xmlns:p14="http://schemas.microsoft.com/office/powerpoint/2010/main" val="1086600495"/>
              </p:ext>
            </p:extLst>
          </p:nvPr>
        </p:nvGraphicFramePr>
        <p:xfrm>
          <a:off x="762000" y="1066800"/>
          <a:ext cx="78486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2400" y="4752109"/>
            <a:ext cx="2000250" cy="1754326"/>
          </a:xfrm>
          <a:prstGeom prst="rect">
            <a:avLst/>
          </a:prstGeom>
          <a:solidFill>
            <a:schemeClr val="tx2"/>
          </a:solidFill>
        </p:spPr>
        <p:txBody>
          <a:bodyPr wrap="square" rtlCol="0">
            <a:spAutoFit/>
          </a:bodyPr>
          <a:lstStyle/>
          <a:p>
            <a:r>
              <a:rPr lang="en-US" dirty="0" smtClean="0">
                <a:solidFill>
                  <a:schemeClr val="bg1"/>
                </a:solidFill>
              </a:rPr>
              <a:t>Only 20% of spending on children goes to human capital (health and education)</a:t>
            </a:r>
            <a:endParaRPr lang="en-US" dirty="0">
              <a:solidFill>
                <a:schemeClr val="bg1"/>
              </a:solidFill>
            </a:endParaRPr>
          </a:p>
        </p:txBody>
      </p:sp>
      <p:cxnSp>
        <p:nvCxnSpPr>
          <p:cNvPr id="10" name="Straight Arrow Connector 9"/>
          <p:cNvCxnSpPr/>
          <p:nvPr/>
        </p:nvCxnSpPr>
        <p:spPr>
          <a:xfrm flipV="1">
            <a:off x="2152650" y="4724400"/>
            <a:ext cx="89535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27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 Cost of Children and</a:t>
            </a:r>
            <a:br>
              <a:rPr lang="en-US" dirty="0" smtClean="0"/>
            </a:br>
            <a:r>
              <a:rPr lang="en-US" dirty="0" smtClean="0"/>
              <a:t>Human Capital Spending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3524923"/>
              </p:ext>
            </p:extLst>
          </p:nvPr>
        </p:nvGraphicFramePr>
        <p:xfrm>
          <a:off x="457200" y="1752600"/>
          <a:ext cx="8229600" cy="38811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Country</a:t>
                      </a:r>
                      <a:endParaRPr lang="en-US" dirty="0"/>
                    </a:p>
                  </a:txBody>
                  <a:tcPr/>
                </a:tc>
                <a:tc>
                  <a:txBody>
                    <a:bodyPr/>
                    <a:lstStyle/>
                    <a:p>
                      <a:r>
                        <a:rPr lang="en-US" dirty="0" smtClean="0"/>
                        <a:t>Net cost of children 0-24 as a</a:t>
                      </a:r>
                      <a:r>
                        <a:rPr lang="en-US" baseline="0" dirty="0" smtClean="0"/>
                        <a:t> percent of labor income of 25 and older</a:t>
                      </a:r>
                      <a:endParaRPr lang="en-US" dirty="0"/>
                    </a:p>
                  </a:txBody>
                  <a:tcPr/>
                </a:tc>
                <a:tc>
                  <a:txBody>
                    <a:bodyPr/>
                    <a:lstStyle/>
                    <a:p>
                      <a:r>
                        <a:rPr lang="en-US" dirty="0" smtClean="0"/>
                        <a:t>Human capital spending as a percent of consumption by children 0-24</a:t>
                      </a:r>
                      <a:endParaRPr lang="en-US" dirty="0"/>
                    </a:p>
                  </a:txBody>
                  <a:tcPr/>
                </a:tc>
              </a:tr>
              <a:tr h="370840">
                <a:tc>
                  <a:txBody>
                    <a:bodyPr/>
                    <a:lstStyle/>
                    <a:p>
                      <a:r>
                        <a:rPr lang="en-US" dirty="0" smtClean="0"/>
                        <a:t>Nigeria</a:t>
                      </a:r>
                      <a:endParaRPr lang="en-US" dirty="0"/>
                    </a:p>
                  </a:txBody>
                  <a:tcPr/>
                </a:tc>
                <a:tc>
                  <a:txBody>
                    <a:bodyPr/>
                    <a:lstStyle/>
                    <a:p>
                      <a:pPr algn="ctr"/>
                      <a:r>
                        <a:rPr lang="en-US" dirty="0" smtClean="0"/>
                        <a:t>87%</a:t>
                      </a:r>
                      <a:endParaRPr lang="en-US" dirty="0"/>
                    </a:p>
                  </a:txBody>
                  <a:tcPr/>
                </a:tc>
                <a:tc>
                  <a:txBody>
                    <a:bodyPr/>
                    <a:lstStyle/>
                    <a:p>
                      <a:pPr algn="ctr"/>
                      <a:r>
                        <a:rPr lang="en-US" dirty="0" smtClean="0"/>
                        <a:t>20%</a:t>
                      </a:r>
                      <a:endParaRPr lang="en-US" dirty="0"/>
                    </a:p>
                  </a:txBody>
                  <a:tcPr/>
                </a:tc>
              </a:tr>
              <a:tr h="370840">
                <a:tc>
                  <a:txBody>
                    <a:bodyPr/>
                    <a:lstStyle/>
                    <a:p>
                      <a:r>
                        <a:rPr lang="en-US" dirty="0" smtClean="0"/>
                        <a:t>Kenya</a:t>
                      </a:r>
                      <a:endParaRPr lang="en-US" dirty="0"/>
                    </a:p>
                  </a:txBody>
                  <a:tcPr/>
                </a:tc>
                <a:tc>
                  <a:txBody>
                    <a:bodyPr/>
                    <a:lstStyle/>
                    <a:p>
                      <a:pPr algn="ctr"/>
                      <a:r>
                        <a:rPr lang="en-US" dirty="0" smtClean="0"/>
                        <a:t>62%</a:t>
                      </a:r>
                      <a:endParaRPr lang="en-US" dirty="0"/>
                    </a:p>
                  </a:txBody>
                  <a:tcPr/>
                </a:tc>
                <a:tc>
                  <a:txBody>
                    <a:bodyPr/>
                    <a:lstStyle/>
                    <a:p>
                      <a:pPr algn="ctr"/>
                      <a:r>
                        <a:rPr lang="en-US" dirty="0" smtClean="0"/>
                        <a:t>18%</a:t>
                      </a:r>
                    </a:p>
                  </a:txBody>
                  <a:tcPr/>
                </a:tc>
              </a:tr>
              <a:tr h="370840">
                <a:tc>
                  <a:txBody>
                    <a:bodyPr/>
                    <a:lstStyle/>
                    <a:p>
                      <a:r>
                        <a:rPr lang="en-US" dirty="0" smtClean="0"/>
                        <a:t>Philippines</a:t>
                      </a:r>
                      <a:endParaRPr lang="en-US" dirty="0"/>
                    </a:p>
                  </a:txBody>
                  <a:tcPr/>
                </a:tc>
                <a:tc>
                  <a:txBody>
                    <a:bodyPr/>
                    <a:lstStyle/>
                    <a:p>
                      <a:pPr algn="ctr"/>
                      <a:r>
                        <a:rPr lang="en-US" dirty="0" smtClean="0"/>
                        <a:t>70%</a:t>
                      </a:r>
                      <a:endParaRPr lang="en-US" dirty="0"/>
                    </a:p>
                  </a:txBody>
                  <a:tcPr/>
                </a:tc>
                <a:tc>
                  <a:txBody>
                    <a:bodyPr/>
                    <a:lstStyle/>
                    <a:p>
                      <a:pPr algn="ctr"/>
                      <a:r>
                        <a:rPr lang="en-US" dirty="0" smtClean="0"/>
                        <a:t>17%</a:t>
                      </a:r>
                    </a:p>
                  </a:txBody>
                  <a:tcPr/>
                </a:tc>
              </a:tr>
              <a:tr h="370840">
                <a:tc>
                  <a:txBody>
                    <a:bodyPr/>
                    <a:lstStyle/>
                    <a:p>
                      <a:r>
                        <a:rPr lang="en-US" dirty="0" smtClean="0"/>
                        <a:t>India</a:t>
                      </a:r>
                      <a:endParaRPr lang="en-US" dirty="0"/>
                    </a:p>
                  </a:txBody>
                  <a:tcPr/>
                </a:tc>
                <a:tc>
                  <a:txBody>
                    <a:bodyPr/>
                    <a:lstStyle/>
                    <a:p>
                      <a:pPr algn="ctr"/>
                      <a:r>
                        <a:rPr lang="en-US" dirty="0" smtClean="0"/>
                        <a:t>50%</a:t>
                      </a:r>
                      <a:endParaRPr lang="en-US" dirty="0"/>
                    </a:p>
                  </a:txBody>
                  <a:tcPr/>
                </a:tc>
                <a:tc>
                  <a:txBody>
                    <a:bodyPr/>
                    <a:lstStyle/>
                    <a:p>
                      <a:pPr algn="ctr"/>
                      <a:r>
                        <a:rPr lang="en-US" dirty="0" smtClean="0"/>
                        <a:t>16%</a:t>
                      </a:r>
                    </a:p>
                  </a:txBody>
                  <a:tcPr/>
                </a:tc>
              </a:tr>
              <a:tr h="370840">
                <a:tc>
                  <a:txBody>
                    <a:bodyPr/>
                    <a:lstStyle/>
                    <a:p>
                      <a:r>
                        <a:rPr lang="en-US" dirty="0" smtClean="0"/>
                        <a:t>United States</a:t>
                      </a:r>
                      <a:endParaRPr lang="en-US" dirty="0"/>
                    </a:p>
                  </a:txBody>
                  <a:tcPr/>
                </a:tc>
                <a:tc>
                  <a:txBody>
                    <a:bodyPr/>
                    <a:lstStyle/>
                    <a:p>
                      <a:pPr algn="ctr"/>
                      <a:r>
                        <a:rPr lang="en-US" dirty="0" smtClean="0"/>
                        <a:t>30%</a:t>
                      </a:r>
                      <a:endParaRPr lang="en-US" dirty="0"/>
                    </a:p>
                  </a:txBody>
                  <a:tcPr/>
                </a:tc>
                <a:tc>
                  <a:txBody>
                    <a:bodyPr/>
                    <a:lstStyle/>
                    <a:p>
                      <a:pPr algn="ctr"/>
                      <a:r>
                        <a:rPr lang="en-US" dirty="0" smtClean="0"/>
                        <a:t>30%</a:t>
                      </a:r>
                      <a:endParaRPr lang="en-US" dirty="0"/>
                    </a:p>
                  </a:txBody>
                  <a:tcPr/>
                </a:tc>
              </a:tr>
              <a:tr h="370840">
                <a:tc>
                  <a:txBody>
                    <a:bodyPr/>
                    <a:lstStyle/>
                    <a:p>
                      <a:r>
                        <a:rPr lang="en-US" dirty="0" smtClean="0"/>
                        <a:t>China</a:t>
                      </a:r>
                      <a:endParaRPr lang="en-US" dirty="0"/>
                    </a:p>
                  </a:txBody>
                  <a:tcPr/>
                </a:tc>
                <a:tc>
                  <a:txBody>
                    <a:bodyPr/>
                    <a:lstStyle/>
                    <a:p>
                      <a:pPr algn="ctr"/>
                      <a:r>
                        <a:rPr lang="en-US" dirty="0" smtClean="0"/>
                        <a:t>19%</a:t>
                      </a:r>
                      <a:endParaRPr lang="en-US" dirty="0"/>
                    </a:p>
                  </a:txBody>
                  <a:tcPr/>
                </a:tc>
                <a:tc>
                  <a:txBody>
                    <a:bodyPr/>
                    <a:lstStyle/>
                    <a:p>
                      <a:pPr algn="ctr"/>
                      <a:r>
                        <a:rPr lang="en-US" dirty="0" smtClean="0"/>
                        <a:t>37%</a:t>
                      </a:r>
                      <a:endParaRPr lang="en-US" dirty="0"/>
                    </a:p>
                  </a:txBody>
                  <a:tcPr/>
                </a:tc>
              </a:tr>
              <a:tr h="370840">
                <a:tc>
                  <a:txBody>
                    <a:bodyPr/>
                    <a:lstStyle/>
                    <a:p>
                      <a:r>
                        <a:rPr lang="en-US" dirty="0" smtClean="0"/>
                        <a:t>Germany</a:t>
                      </a:r>
                      <a:endParaRPr lang="en-US" dirty="0"/>
                    </a:p>
                  </a:txBody>
                  <a:tcPr/>
                </a:tc>
                <a:tc>
                  <a:txBody>
                    <a:bodyPr/>
                    <a:lstStyle/>
                    <a:p>
                      <a:pPr algn="ctr"/>
                      <a:r>
                        <a:rPr lang="en-US" dirty="0" smtClean="0"/>
                        <a:t>44%</a:t>
                      </a:r>
                      <a:endParaRPr lang="en-US" dirty="0"/>
                    </a:p>
                  </a:txBody>
                  <a:tcPr/>
                </a:tc>
                <a:tc>
                  <a:txBody>
                    <a:bodyPr/>
                    <a:lstStyle/>
                    <a:p>
                      <a:pPr algn="ctr"/>
                      <a:r>
                        <a:rPr lang="en-US" dirty="0" smtClean="0"/>
                        <a:t>26%</a:t>
                      </a:r>
                      <a:endParaRPr lang="en-US" dirty="0"/>
                    </a:p>
                  </a:txBody>
                  <a:tcPr/>
                </a:tc>
              </a:tr>
              <a:tr h="370840">
                <a:tc>
                  <a:txBody>
                    <a:bodyPr/>
                    <a:lstStyle/>
                    <a:p>
                      <a:r>
                        <a:rPr lang="en-US" dirty="0" smtClean="0"/>
                        <a:t>Japan</a:t>
                      </a:r>
                      <a:endParaRPr lang="en-US" dirty="0"/>
                    </a:p>
                  </a:txBody>
                  <a:tcPr/>
                </a:tc>
                <a:tc>
                  <a:txBody>
                    <a:bodyPr/>
                    <a:lstStyle/>
                    <a:p>
                      <a:pPr algn="ctr"/>
                      <a:r>
                        <a:rPr lang="en-US" dirty="0" smtClean="0"/>
                        <a:t>25%</a:t>
                      </a:r>
                      <a:endParaRPr lang="en-US" dirty="0"/>
                    </a:p>
                  </a:txBody>
                  <a:tcPr/>
                </a:tc>
                <a:tc>
                  <a:txBody>
                    <a:bodyPr/>
                    <a:lstStyle/>
                    <a:p>
                      <a:pPr algn="ctr"/>
                      <a:r>
                        <a:rPr lang="en-US" dirty="0" smtClean="0"/>
                        <a:t>34%</a:t>
                      </a:r>
                      <a:endParaRPr lang="en-US" dirty="0"/>
                    </a:p>
                  </a:txBody>
                  <a:tcPr/>
                </a:tc>
              </a:tr>
            </a:tbl>
          </a:graphicData>
        </a:graphic>
      </p:graphicFrame>
      <p:sp>
        <p:nvSpPr>
          <p:cNvPr id="4" name="Footer Placeholder 3"/>
          <p:cNvSpPr>
            <a:spLocks noGrp="1"/>
          </p:cNvSpPr>
          <p:nvPr>
            <p:ph type="ftr" sz="quarter" idx="11"/>
          </p:nvPr>
        </p:nvSpPr>
        <p:spPr/>
        <p:txBody>
          <a:bodyPr/>
          <a:lstStyle/>
          <a:p>
            <a:pPr>
              <a:defRPr/>
            </a:pPr>
            <a:r>
              <a:rPr lang="en-US" smtClean="0"/>
              <a:t>Lee and Mason     September 19, 2011</a:t>
            </a:r>
            <a:endParaRPr lang="en-US"/>
          </a:p>
        </p:txBody>
      </p:sp>
    </p:spTree>
    <p:extLst>
      <p:ext uri="{BB962C8B-B14F-4D97-AF65-F5344CB8AC3E}">
        <p14:creationId xmlns:p14="http://schemas.microsoft.com/office/powerpoint/2010/main" val="269159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Fertility and Human Capital Spending</a:t>
            </a:r>
            <a:br>
              <a:rPr lang="en-US" sz="4000" dirty="0" smtClean="0"/>
            </a:br>
            <a:r>
              <a:rPr lang="en-US" sz="4000" dirty="0" smtClean="0"/>
              <a:t>Selected NTA countries</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8637304"/>
              </p:ext>
            </p:extLst>
          </p:nvPr>
        </p:nvGraphicFramePr>
        <p:xfrm>
          <a:off x="1853514" y="1655805"/>
          <a:ext cx="5486400" cy="3606800"/>
        </p:xfrm>
        <a:graphic>
          <a:graphicData uri="http://schemas.openxmlformats.org/drawingml/2006/table">
            <a:tbl>
              <a:tblPr firstRow="1" bandRow="1">
                <a:tableStyleId>{5C22544A-7EE6-4342-B048-85BDC9FD1C3A}</a:tableStyleId>
              </a:tblPr>
              <a:tblGrid>
                <a:gridCol w="1828800"/>
                <a:gridCol w="1828800"/>
                <a:gridCol w="1828800"/>
              </a:tblGrid>
              <a:tr h="370840">
                <a:tc>
                  <a:txBody>
                    <a:bodyPr/>
                    <a:lstStyle/>
                    <a:p>
                      <a:r>
                        <a:rPr lang="en-US" dirty="0" smtClean="0"/>
                        <a:t>Country</a:t>
                      </a:r>
                      <a:endParaRPr lang="en-US" dirty="0"/>
                    </a:p>
                  </a:txBody>
                  <a:tcPr/>
                </a:tc>
                <a:tc>
                  <a:txBody>
                    <a:bodyPr/>
                    <a:lstStyle/>
                    <a:p>
                      <a:pPr algn="ctr"/>
                      <a:r>
                        <a:rPr lang="en-US" dirty="0" smtClean="0"/>
                        <a:t>Total fertility rate</a:t>
                      </a:r>
                      <a:endParaRPr lang="en-US" dirty="0"/>
                    </a:p>
                  </a:txBody>
                  <a:tcPr/>
                </a:tc>
                <a:tc>
                  <a:txBody>
                    <a:bodyPr/>
                    <a:lstStyle/>
                    <a:p>
                      <a:r>
                        <a:rPr lang="en-US" dirty="0" smtClean="0"/>
                        <a:t>Human capital spending</a:t>
                      </a:r>
                      <a:endParaRPr lang="en-US" dirty="0"/>
                    </a:p>
                  </a:txBody>
                  <a:tcPr/>
                </a:tc>
              </a:tr>
              <a:tr h="370840">
                <a:tc>
                  <a:txBody>
                    <a:bodyPr/>
                    <a:lstStyle/>
                    <a:p>
                      <a:r>
                        <a:rPr lang="en-US" dirty="0" smtClean="0"/>
                        <a:t>Nigeria</a:t>
                      </a:r>
                      <a:endParaRPr lang="en-US" dirty="0"/>
                    </a:p>
                  </a:txBody>
                  <a:tcPr/>
                </a:tc>
                <a:tc>
                  <a:txBody>
                    <a:bodyPr/>
                    <a:lstStyle/>
                    <a:p>
                      <a:pPr algn="ctr"/>
                      <a:r>
                        <a:rPr lang="en-US" dirty="0" smtClean="0"/>
                        <a:t>5.8</a:t>
                      </a:r>
                      <a:endParaRPr lang="en-US" dirty="0"/>
                    </a:p>
                  </a:txBody>
                  <a:tcPr/>
                </a:tc>
                <a:tc>
                  <a:txBody>
                    <a:bodyPr/>
                    <a:lstStyle/>
                    <a:p>
                      <a:pPr algn="ctr"/>
                      <a:r>
                        <a:rPr lang="en-US" dirty="0" smtClean="0"/>
                        <a:t>20%</a:t>
                      </a:r>
                      <a:endParaRPr lang="en-US" dirty="0"/>
                    </a:p>
                  </a:txBody>
                  <a:tcPr/>
                </a:tc>
              </a:tr>
              <a:tr h="370840">
                <a:tc>
                  <a:txBody>
                    <a:bodyPr/>
                    <a:lstStyle/>
                    <a:p>
                      <a:r>
                        <a:rPr lang="en-US" dirty="0" smtClean="0"/>
                        <a:t>Kenya</a:t>
                      </a:r>
                      <a:endParaRPr lang="en-US" dirty="0"/>
                    </a:p>
                  </a:txBody>
                  <a:tcPr/>
                </a:tc>
                <a:tc>
                  <a:txBody>
                    <a:bodyPr/>
                    <a:lstStyle/>
                    <a:p>
                      <a:pPr algn="ctr"/>
                      <a:r>
                        <a:rPr lang="en-US" dirty="0" smtClean="0"/>
                        <a:t>5.1</a:t>
                      </a:r>
                      <a:endParaRPr lang="en-US" dirty="0"/>
                    </a:p>
                  </a:txBody>
                  <a:tcPr/>
                </a:tc>
                <a:tc>
                  <a:txBody>
                    <a:bodyPr/>
                    <a:lstStyle/>
                    <a:p>
                      <a:pPr algn="ctr"/>
                      <a:r>
                        <a:rPr lang="en-US" dirty="0" smtClean="0"/>
                        <a:t>18%</a:t>
                      </a:r>
                    </a:p>
                  </a:txBody>
                  <a:tcPr/>
                </a:tc>
              </a:tr>
              <a:tr h="370840">
                <a:tc>
                  <a:txBody>
                    <a:bodyPr/>
                    <a:lstStyle/>
                    <a:p>
                      <a:r>
                        <a:rPr lang="en-US" dirty="0" smtClean="0"/>
                        <a:t>Philippines</a:t>
                      </a:r>
                      <a:endParaRPr lang="en-US" dirty="0"/>
                    </a:p>
                  </a:txBody>
                  <a:tcPr/>
                </a:tc>
                <a:tc>
                  <a:txBody>
                    <a:bodyPr/>
                    <a:lstStyle/>
                    <a:p>
                      <a:pPr algn="ctr"/>
                      <a:r>
                        <a:rPr lang="en-US" dirty="0" smtClean="0"/>
                        <a:t>3.9</a:t>
                      </a:r>
                      <a:endParaRPr lang="en-US" dirty="0"/>
                    </a:p>
                  </a:txBody>
                  <a:tcPr/>
                </a:tc>
                <a:tc>
                  <a:txBody>
                    <a:bodyPr/>
                    <a:lstStyle/>
                    <a:p>
                      <a:pPr algn="ctr"/>
                      <a:r>
                        <a:rPr lang="en-US" dirty="0" smtClean="0"/>
                        <a:t>17%</a:t>
                      </a:r>
                    </a:p>
                  </a:txBody>
                  <a:tcPr/>
                </a:tc>
              </a:tr>
              <a:tr h="370840">
                <a:tc>
                  <a:txBody>
                    <a:bodyPr/>
                    <a:lstStyle/>
                    <a:p>
                      <a:r>
                        <a:rPr lang="en-US" dirty="0" smtClean="0"/>
                        <a:t>India</a:t>
                      </a:r>
                      <a:endParaRPr lang="en-US" dirty="0"/>
                    </a:p>
                  </a:txBody>
                  <a:tcPr/>
                </a:tc>
                <a:tc>
                  <a:txBody>
                    <a:bodyPr/>
                    <a:lstStyle/>
                    <a:p>
                      <a:pPr algn="ctr"/>
                      <a:r>
                        <a:rPr lang="en-US" dirty="0" smtClean="0"/>
                        <a:t>3.2</a:t>
                      </a:r>
                      <a:endParaRPr lang="en-US" dirty="0"/>
                    </a:p>
                  </a:txBody>
                  <a:tcPr/>
                </a:tc>
                <a:tc>
                  <a:txBody>
                    <a:bodyPr/>
                    <a:lstStyle/>
                    <a:p>
                      <a:pPr algn="ctr"/>
                      <a:r>
                        <a:rPr lang="en-US" dirty="0" smtClean="0"/>
                        <a:t>16%</a:t>
                      </a:r>
                    </a:p>
                  </a:txBody>
                  <a:tcPr/>
                </a:tc>
              </a:tr>
              <a:tr h="370840">
                <a:tc>
                  <a:txBody>
                    <a:bodyPr/>
                    <a:lstStyle/>
                    <a:p>
                      <a:r>
                        <a:rPr lang="en-US" dirty="0" smtClean="0"/>
                        <a:t>United States</a:t>
                      </a:r>
                      <a:endParaRPr lang="en-US" dirty="0"/>
                    </a:p>
                  </a:txBody>
                  <a:tcPr/>
                </a:tc>
                <a:tc>
                  <a:txBody>
                    <a:bodyPr/>
                    <a:lstStyle/>
                    <a:p>
                      <a:pPr algn="ctr"/>
                      <a:r>
                        <a:rPr lang="en-US" dirty="0" smtClean="0"/>
                        <a:t>2.1</a:t>
                      </a:r>
                      <a:endParaRPr lang="en-US" dirty="0"/>
                    </a:p>
                  </a:txBody>
                  <a:tcPr/>
                </a:tc>
                <a:tc>
                  <a:txBody>
                    <a:bodyPr/>
                    <a:lstStyle/>
                    <a:p>
                      <a:pPr algn="ctr"/>
                      <a:r>
                        <a:rPr lang="en-US" dirty="0" smtClean="0"/>
                        <a:t>30%</a:t>
                      </a:r>
                      <a:endParaRPr lang="en-US" dirty="0"/>
                    </a:p>
                  </a:txBody>
                  <a:tcPr/>
                </a:tc>
              </a:tr>
              <a:tr h="370840">
                <a:tc>
                  <a:txBody>
                    <a:bodyPr/>
                    <a:lstStyle/>
                    <a:p>
                      <a:r>
                        <a:rPr lang="en-US" dirty="0" smtClean="0"/>
                        <a:t>China</a:t>
                      </a:r>
                      <a:endParaRPr lang="en-US" dirty="0"/>
                    </a:p>
                  </a:txBody>
                  <a:tcPr/>
                </a:tc>
                <a:tc>
                  <a:txBody>
                    <a:bodyPr/>
                    <a:lstStyle/>
                    <a:p>
                      <a:pPr algn="ctr"/>
                      <a:r>
                        <a:rPr lang="en-US" dirty="0" smtClean="0"/>
                        <a:t>1.7</a:t>
                      </a:r>
                      <a:endParaRPr lang="en-US" dirty="0"/>
                    </a:p>
                  </a:txBody>
                  <a:tcPr/>
                </a:tc>
                <a:tc>
                  <a:txBody>
                    <a:bodyPr/>
                    <a:lstStyle/>
                    <a:p>
                      <a:pPr algn="ctr"/>
                      <a:r>
                        <a:rPr lang="en-US" dirty="0" smtClean="0"/>
                        <a:t>37%</a:t>
                      </a:r>
                      <a:endParaRPr lang="en-US" dirty="0"/>
                    </a:p>
                  </a:txBody>
                  <a:tcPr/>
                </a:tc>
              </a:tr>
              <a:tr h="370840">
                <a:tc>
                  <a:txBody>
                    <a:bodyPr/>
                    <a:lstStyle/>
                    <a:p>
                      <a:r>
                        <a:rPr lang="en-US" dirty="0" smtClean="0"/>
                        <a:t>Germany</a:t>
                      </a:r>
                      <a:endParaRPr lang="en-US" dirty="0"/>
                    </a:p>
                  </a:txBody>
                  <a:tcPr/>
                </a:tc>
                <a:tc>
                  <a:txBody>
                    <a:bodyPr/>
                    <a:lstStyle/>
                    <a:p>
                      <a:pPr algn="ctr"/>
                      <a:r>
                        <a:rPr lang="en-US" dirty="0" smtClean="0"/>
                        <a:t>1.3</a:t>
                      </a:r>
                      <a:endParaRPr lang="en-US" dirty="0"/>
                    </a:p>
                  </a:txBody>
                  <a:tcPr/>
                </a:tc>
                <a:tc>
                  <a:txBody>
                    <a:bodyPr/>
                    <a:lstStyle/>
                    <a:p>
                      <a:pPr algn="ctr"/>
                      <a:r>
                        <a:rPr lang="en-US" dirty="0" smtClean="0"/>
                        <a:t>26%</a:t>
                      </a:r>
                      <a:endParaRPr lang="en-US" dirty="0"/>
                    </a:p>
                  </a:txBody>
                  <a:tcPr/>
                </a:tc>
              </a:tr>
              <a:tr h="370840">
                <a:tc>
                  <a:txBody>
                    <a:bodyPr/>
                    <a:lstStyle/>
                    <a:p>
                      <a:r>
                        <a:rPr lang="en-US" dirty="0" smtClean="0"/>
                        <a:t>Japan</a:t>
                      </a:r>
                      <a:endParaRPr lang="en-US" dirty="0"/>
                    </a:p>
                  </a:txBody>
                  <a:tcPr/>
                </a:tc>
                <a:tc>
                  <a:txBody>
                    <a:bodyPr/>
                    <a:lstStyle/>
                    <a:p>
                      <a:pPr algn="ctr"/>
                      <a:r>
                        <a:rPr lang="en-US" dirty="0" smtClean="0"/>
                        <a:t>1.3</a:t>
                      </a:r>
                      <a:endParaRPr lang="en-US" dirty="0"/>
                    </a:p>
                  </a:txBody>
                  <a:tcPr/>
                </a:tc>
                <a:tc>
                  <a:txBody>
                    <a:bodyPr/>
                    <a:lstStyle/>
                    <a:p>
                      <a:pPr algn="ctr"/>
                      <a:r>
                        <a:rPr lang="en-US" dirty="0" smtClean="0"/>
                        <a:t>34%</a:t>
                      </a:r>
                      <a:endParaRPr lang="en-US" dirty="0"/>
                    </a:p>
                  </a:txBody>
                  <a:tcPr/>
                </a:tc>
              </a:tr>
            </a:tbl>
          </a:graphicData>
        </a:graphic>
      </p:graphicFrame>
      <p:sp>
        <p:nvSpPr>
          <p:cNvPr id="4" name="Footer Placeholder 3"/>
          <p:cNvSpPr>
            <a:spLocks noGrp="1"/>
          </p:cNvSpPr>
          <p:nvPr>
            <p:ph type="ftr" sz="quarter" idx="11"/>
          </p:nvPr>
        </p:nvSpPr>
        <p:spPr/>
        <p:txBody>
          <a:bodyPr/>
          <a:lstStyle/>
          <a:p>
            <a:pPr>
              <a:defRPr/>
            </a:pPr>
            <a:r>
              <a:rPr lang="en-US" smtClean="0"/>
              <a:t>Lee and Mason     September 19, 2011</a:t>
            </a:r>
            <a:endParaRPr lang="en-US"/>
          </a:p>
        </p:txBody>
      </p:sp>
      <p:sp>
        <p:nvSpPr>
          <p:cNvPr id="3" name="TextBox 2"/>
          <p:cNvSpPr txBox="1"/>
          <p:nvPr/>
        </p:nvSpPr>
        <p:spPr>
          <a:xfrm>
            <a:off x="1075038" y="5638800"/>
            <a:ext cx="7096815" cy="584775"/>
          </a:xfrm>
          <a:prstGeom prst="rect">
            <a:avLst/>
          </a:prstGeom>
          <a:noFill/>
        </p:spPr>
        <p:txBody>
          <a:bodyPr wrap="square" rtlCol="0">
            <a:spAutoFit/>
          </a:bodyPr>
          <a:lstStyle/>
          <a:p>
            <a:r>
              <a:rPr lang="en-US" sz="1600" dirty="0" smtClean="0"/>
              <a:t>Note:  Human capital spending is spending on education and health as a percentage of total consumption by those under 25 years of age. </a:t>
            </a:r>
            <a:endParaRPr lang="en-US" sz="1600" dirty="0"/>
          </a:p>
        </p:txBody>
      </p:sp>
    </p:spTree>
    <p:extLst>
      <p:ext uri="{BB962C8B-B14F-4D97-AF65-F5344CB8AC3E}">
        <p14:creationId xmlns:p14="http://schemas.microsoft.com/office/powerpoint/2010/main" val="1572467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152400"/>
            <a:ext cx="7848600" cy="1077218"/>
          </a:xfrm>
          <a:prstGeom prst="rect">
            <a:avLst/>
          </a:prstGeom>
          <a:noFill/>
          <a:ln w="9525">
            <a:noFill/>
            <a:miter lim="800000"/>
            <a:headEnd/>
            <a:tailEnd/>
          </a:ln>
        </p:spPr>
        <p:txBody>
          <a:bodyPr wrap="square">
            <a:spAutoFit/>
          </a:bodyPr>
          <a:lstStyle/>
          <a:p>
            <a:r>
              <a:rPr lang="en-US" sz="3200" dirty="0" smtClean="0"/>
              <a:t>Tradeoff between fertility and human capital spending, 23 NTA countries</a:t>
            </a:r>
            <a:endParaRPr lang="en-US" sz="3200" dirty="0"/>
          </a:p>
        </p:txBody>
      </p:sp>
      <p:graphicFrame>
        <p:nvGraphicFramePr>
          <p:cNvPr id="3" name="Chart 2"/>
          <p:cNvGraphicFramePr/>
          <p:nvPr>
            <p:extLst>
              <p:ext uri="{D42A27DB-BD31-4B8C-83A1-F6EECF244321}">
                <p14:modId xmlns:p14="http://schemas.microsoft.com/office/powerpoint/2010/main" val="2390340316"/>
              </p:ext>
            </p:extLst>
          </p:nvPr>
        </p:nvGraphicFramePr>
        <p:xfrm>
          <a:off x="457200" y="1295400"/>
          <a:ext cx="7924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9600" y="5943600"/>
            <a:ext cx="7391400" cy="584775"/>
          </a:xfrm>
          <a:prstGeom prst="rect">
            <a:avLst/>
          </a:prstGeom>
          <a:noFill/>
        </p:spPr>
        <p:txBody>
          <a:bodyPr wrap="square" rtlCol="0">
            <a:spAutoFit/>
          </a:bodyPr>
          <a:lstStyle/>
          <a:p>
            <a:r>
              <a:rPr lang="en-US" sz="1600" dirty="0" smtClean="0"/>
              <a:t>Note:  Human capital spending is years of labor income required for  health and education to raise one child.</a:t>
            </a:r>
            <a:endParaRPr lang="en-US" sz="1600" dirty="0"/>
          </a:p>
        </p:txBody>
      </p:sp>
      <p:sp>
        <p:nvSpPr>
          <p:cNvPr id="5" name="Footer Placeholder 4"/>
          <p:cNvSpPr>
            <a:spLocks noGrp="1"/>
          </p:cNvSpPr>
          <p:nvPr>
            <p:ph type="ftr" sz="quarter" idx="11"/>
          </p:nvPr>
        </p:nvSpPr>
        <p:spPr/>
        <p:txBody>
          <a:bodyPr/>
          <a:lstStyle/>
          <a:p>
            <a:r>
              <a:rPr lang="en-US" smtClean="0"/>
              <a:t>Lee and Mason     September 19, 2011</a:t>
            </a:r>
            <a:endParaRPr lang="en-US"/>
          </a:p>
        </p:txBody>
      </p:sp>
    </p:spTree>
    <p:extLst>
      <p:ext uri="{BB962C8B-B14F-4D97-AF65-F5344CB8AC3E}">
        <p14:creationId xmlns:p14="http://schemas.microsoft.com/office/powerpoint/2010/main" val="2107439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countries with lower fertility . . .</a:t>
            </a:r>
            <a:endParaRPr lang="en-US" dirty="0"/>
          </a:p>
        </p:txBody>
      </p:sp>
      <p:sp>
        <p:nvSpPr>
          <p:cNvPr id="5" name="Content Placeholder 4"/>
          <p:cNvSpPr>
            <a:spLocks noGrp="1"/>
          </p:cNvSpPr>
          <p:nvPr>
            <p:ph idx="1"/>
          </p:nvPr>
        </p:nvSpPr>
        <p:spPr/>
        <p:txBody>
          <a:bodyPr/>
          <a:lstStyle/>
          <a:p>
            <a:r>
              <a:rPr lang="en-US" sz="2800" dirty="0" smtClean="0"/>
              <a:t>Children claim a much smaller share of the nation’s production.</a:t>
            </a:r>
          </a:p>
          <a:p>
            <a:r>
              <a:rPr lang="en-US" sz="2800" dirty="0" smtClean="0"/>
              <a:t>More can be devoted to raising human capital spending per child. </a:t>
            </a:r>
          </a:p>
          <a:p>
            <a:r>
              <a:rPr lang="en-US" sz="2800" dirty="0" smtClean="0"/>
              <a:t>More can be used to raise standards of living and to reduce poverty. </a:t>
            </a:r>
          </a:p>
          <a:p>
            <a:r>
              <a:rPr lang="en-US" sz="2800" dirty="0" smtClean="0"/>
              <a:t>More can be saved and invested in the future.</a:t>
            </a:r>
          </a:p>
          <a:p>
            <a:r>
              <a:rPr lang="en-US" sz="2800" dirty="0" smtClean="0"/>
              <a:t>But low fertility eventually leads to populations with high rates of old-age dependency. </a:t>
            </a:r>
            <a:endParaRPr lang="en-US" sz="2800" dirty="0"/>
          </a:p>
        </p:txBody>
      </p:sp>
      <p:sp>
        <p:nvSpPr>
          <p:cNvPr id="2" name="Footer Placeholder 1"/>
          <p:cNvSpPr>
            <a:spLocks noGrp="1"/>
          </p:cNvSpPr>
          <p:nvPr>
            <p:ph type="ftr" sz="quarter" idx="11"/>
          </p:nvPr>
        </p:nvSpPr>
        <p:spPr/>
        <p:txBody>
          <a:bodyPr/>
          <a:lstStyle/>
          <a:p>
            <a:pPr>
              <a:defRPr/>
            </a:pPr>
            <a:r>
              <a:rPr lang="en-US" smtClean="0"/>
              <a:t>Lee and Mason     September 19, 2011</a:t>
            </a:r>
            <a:endParaRPr lang="en-US"/>
          </a:p>
        </p:txBody>
      </p:sp>
    </p:spTree>
    <p:extLst>
      <p:ext uri="{BB962C8B-B14F-4D97-AF65-F5344CB8AC3E}">
        <p14:creationId xmlns:p14="http://schemas.microsoft.com/office/powerpoint/2010/main" val="113747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Economic Lifecycle, </a:t>
            </a:r>
            <a:br>
              <a:rPr lang="en-US" dirty="0" smtClean="0"/>
            </a:br>
            <a:r>
              <a:rPr lang="en-US" dirty="0" smtClean="0"/>
              <a:t>Aggregate Flows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737201138"/>
              </p:ext>
            </p:extLst>
          </p:nvPr>
        </p:nvGraphicFramePr>
        <p:xfrm>
          <a:off x="762000" y="1343024"/>
          <a:ext cx="7467600" cy="5133976"/>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p:txBody>
          <a:bodyPr/>
          <a:lstStyle/>
          <a:p>
            <a:r>
              <a:rPr lang="en-US" smtClean="0"/>
              <a:t>Lee and Mason     September 19, 2011</a:t>
            </a:r>
            <a:endParaRPr lang="en-US"/>
          </a:p>
        </p:txBody>
      </p:sp>
    </p:spTree>
    <p:extLst>
      <p:ext uri="{BB962C8B-B14F-4D97-AF65-F5344CB8AC3E}">
        <p14:creationId xmlns:p14="http://schemas.microsoft.com/office/powerpoint/2010/main" val="1115689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264920"/>
          </a:xfrm>
        </p:spPr>
        <p:txBody>
          <a:bodyPr>
            <a:normAutofit fontScale="90000"/>
          </a:bodyPr>
          <a:lstStyle/>
          <a:p>
            <a:pPr marL="342900" lvl="0" indent="-342900">
              <a:spcBef>
                <a:spcPct val="20000"/>
              </a:spcBef>
            </a:pPr>
            <a:r>
              <a:rPr lang="en-US" sz="3200" dirty="0">
                <a:solidFill>
                  <a:prstClr val="black"/>
                </a:solidFill>
                <a:ea typeface="+mn-ea"/>
                <a:cs typeface="+mn-cs"/>
              </a:rPr>
              <a:t>We are inherently social, and are sustained not only by our own efforts, but also by transfers from those of others who support us directly or indirectly</a:t>
            </a:r>
            <a:r>
              <a:rPr lang="en-US" sz="3200" dirty="0" smtClean="0">
                <a:solidFill>
                  <a:prstClr val="black"/>
                </a:solidFill>
                <a:ea typeface="+mn-ea"/>
                <a:cs typeface="+mn-cs"/>
              </a:rPr>
              <a:t>.</a:t>
            </a:r>
            <a:endParaRPr lang="en-US" dirty="0"/>
          </a:p>
        </p:txBody>
      </p:sp>
      <p:sp>
        <p:nvSpPr>
          <p:cNvPr id="3" name="Content Placeholder 2"/>
          <p:cNvSpPr>
            <a:spLocks noGrp="1"/>
          </p:cNvSpPr>
          <p:nvPr>
            <p:ph idx="1"/>
          </p:nvPr>
        </p:nvSpPr>
        <p:spPr>
          <a:xfrm>
            <a:off x="457200" y="1447800"/>
            <a:ext cx="8229600" cy="4678363"/>
          </a:xfrm>
        </p:spPr>
        <p:txBody>
          <a:bodyPr>
            <a:normAutofit fontScale="62500" lnSpcReduction="20000"/>
          </a:bodyPr>
          <a:lstStyle/>
          <a:p>
            <a:r>
              <a:rPr lang="en-US" dirty="0"/>
              <a:t>We humans </a:t>
            </a:r>
            <a:r>
              <a:rPr lang="en-US" b="1" dirty="0"/>
              <a:t>could not </a:t>
            </a:r>
            <a:r>
              <a:rPr lang="en-US" dirty="0"/>
              <a:t>make it through life alone and </a:t>
            </a:r>
            <a:r>
              <a:rPr lang="en-US" b="1" dirty="0"/>
              <a:t>unaided</a:t>
            </a:r>
            <a:r>
              <a:rPr lang="en-US" dirty="0"/>
              <a:t>. Yes, we work and support ourselves and accumulate assets for old age. </a:t>
            </a:r>
            <a:endParaRPr lang="en-US" dirty="0" smtClean="0"/>
          </a:p>
          <a:p>
            <a:pPr lvl="1"/>
            <a:r>
              <a:rPr lang="en-US" dirty="0" smtClean="0"/>
              <a:t>But </a:t>
            </a:r>
            <a:r>
              <a:rPr lang="en-US" dirty="0"/>
              <a:t>before we are old enough to work, it is </a:t>
            </a:r>
            <a:r>
              <a:rPr lang="en-US" b="1" dirty="0"/>
              <a:t>our parents </a:t>
            </a:r>
            <a:r>
              <a:rPr lang="en-US" dirty="0"/>
              <a:t>who provide for us out of their earnings. </a:t>
            </a:r>
            <a:endParaRPr lang="en-US" dirty="0" smtClean="0"/>
          </a:p>
          <a:p>
            <a:pPr lvl="1"/>
            <a:r>
              <a:rPr lang="en-US" dirty="0" smtClean="0"/>
              <a:t>And </a:t>
            </a:r>
            <a:r>
              <a:rPr lang="en-US" dirty="0"/>
              <a:t>as the life cycle stage of old age expands, we rely more and more on </a:t>
            </a:r>
            <a:r>
              <a:rPr lang="en-US" b="1" dirty="0"/>
              <a:t>tax payers </a:t>
            </a:r>
            <a:r>
              <a:rPr lang="en-US" dirty="0"/>
              <a:t>to support us through </a:t>
            </a:r>
            <a:r>
              <a:rPr lang="en-US" b="1" dirty="0"/>
              <a:t>government programs</a:t>
            </a:r>
            <a:r>
              <a:rPr lang="en-US" dirty="0"/>
              <a:t>. </a:t>
            </a:r>
            <a:endParaRPr lang="en-US" dirty="0" smtClean="0"/>
          </a:p>
          <a:p>
            <a:r>
              <a:rPr lang="en-US" dirty="0" smtClean="0"/>
              <a:t>Humans </a:t>
            </a:r>
            <a:r>
              <a:rPr lang="en-US" dirty="0"/>
              <a:t>are </a:t>
            </a:r>
            <a:r>
              <a:rPr lang="en-US" b="1" dirty="0"/>
              <a:t>inherently social</a:t>
            </a:r>
            <a:r>
              <a:rPr lang="en-US" dirty="0"/>
              <a:t>, and are linked together both through private relationships and through public programs. </a:t>
            </a:r>
            <a:endParaRPr lang="en-US" dirty="0" smtClean="0"/>
          </a:p>
          <a:p>
            <a:pPr lvl="1"/>
            <a:r>
              <a:rPr lang="en-US" dirty="0" smtClean="0"/>
              <a:t>Often </a:t>
            </a:r>
            <a:r>
              <a:rPr lang="en-US" dirty="0"/>
              <a:t>these </a:t>
            </a:r>
            <a:r>
              <a:rPr lang="en-US" b="1" dirty="0"/>
              <a:t>links</a:t>
            </a:r>
            <a:r>
              <a:rPr lang="en-US" dirty="0"/>
              <a:t> take the form of </a:t>
            </a:r>
            <a:r>
              <a:rPr lang="en-US" b="1" dirty="0"/>
              <a:t>intergenerational transfers </a:t>
            </a:r>
            <a:r>
              <a:rPr lang="en-US" dirty="0"/>
              <a:t>– flows of income from one generation to another that do not pass through the </a:t>
            </a:r>
            <a:r>
              <a:rPr lang="en-US" dirty="0" smtClean="0"/>
              <a:t>market and are something like gifts. </a:t>
            </a:r>
          </a:p>
          <a:p>
            <a:r>
              <a:rPr lang="en-US" dirty="0" smtClean="0"/>
              <a:t>In fact, at each age we make up the gap between our labor income and our consumption in one of </a:t>
            </a:r>
            <a:r>
              <a:rPr lang="en-US" b="1" dirty="0" smtClean="0"/>
              <a:t>three way</a:t>
            </a:r>
            <a:r>
              <a:rPr lang="en-US" dirty="0" smtClean="0"/>
              <a:t>s: </a:t>
            </a:r>
          </a:p>
          <a:p>
            <a:pPr lvl="1"/>
            <a:r>
              <a:rPr lang="en-US" b="1" dirty="0" smtClean="0"/>
              <a:t>assets</a:t>
            </a:r>
            <a:r>
              <a:rPr lang="en-US" dirty="0" smtClean="0"/>
              <a:t>, including homes, equities, and credit markets; </a:t>
            </a:r>
          </a:p>
          <a:p>
            <a:pPr lvl="1"/>
            <a:r>
              <a:rPr lang="en-US" b="1" dirty="0" smtClean="0"/>
              <a:t>public transfers</a:t>
            </a:r>
            <a:r>
              <a:rPr lang="en-US" dirty="0" smtClean="0"/>
              <a:t>, including pensions, education, and health care; </a:t>
            </a:r>
          </a:p>
          <a:p>
            <a:pPr lvl="1"/>
            <a:r>
              <a:rPr lang="en-US" dirty="0"/>
              <a:t>a</a:t>
            </a:r>
            <a:r>
              <a:rPr lang="en-US" dirty="0" smtClean="0"/>
              <a:t>nd </a:t>
            </a:r>
            <a:r>
              <a:rPr lang="en-US" b="1" dirty="0" smtClean="0"/>
              <a:t>private transfers </a:t>
            </a:r>
            <a:r>
              <a:rPr lang="en-US" dirty="0" smtClean="0"/>
              <a:t>to rear our children or support our parents or receive support from them.</a:t>
            </a:r>
            <a:endParaRPr lang="en-US" dirty="0"/>
          </a:p>
        </p:txBody>
      </p:sp>
    </p:spTree>
    <p:extLst>
      <p:ext uri="{BB962C8B-B14F-4D97-AF65-F5344CB8AC3E}">
        <p14:creationId xmlns:p14="http://schemas.microsoft.com/office/powerpoint/2010/main" val="2596943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Economic Lifecycle, 65+</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049920363"/>
              </p:ext>
            </p:extLst>
          </p:nvPr>
        </p:nvGraphicFramePr>
        <p:xfrm>
          <a:off x="762000" y="1295400"/>
          <a:ext cx="74676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p:txBody>
          <a:bodyPr/>
          <a:lstStyle/>
          <a:p>
            <a:r>
              <a:rPr lang="en-US" smtClean="0"/>
              <a:t>Lee and Mason     September 19, 2011</a:t>
            </a:r>
            <a:endParaRPr lang="en-US"/>
          </a:p>
        </p:txBody>
      </p:sp>
      <p:sp>
        <p:nvSpPr>
          <p:cNvPr id="3" name="TextBox 2"/>
          <p:cNvSpPr txBox="1"/>
          <p:nvPr/>
        </p:nvSpPr>
        <p:spPr>
          <a:xfrm>
            <a:off x="2209800" y="5029200"/>
            <a:ext cx="2057400" cy="461665"/>
          </a:xfrm>
          <a:prstGeom prst="rect">
            <a:avLst/>
          </a:prstGeom>
          <a:noFill/>
        </p:spPr>
        <p:txBody>
          <a:bodyPr wrap="square" rtlCol="0">
            <a:spAutoFit/>
          </a:bodyPr>
          <a:lstStyle/>
          <a:p>
            <a:r>
              <a:rPr lang="en-US" sz="2400" dirty="0" smtClean="0"/>
              <a:t>Labor income</a:t>
            </a:r>
            <a:endParaRPr lang="en-US" sz="2400" dirty="0"/>
          </a:p>
        </p:txBody>
      </p:sp>
    </p:spTree>
    <p:extLst>
      <p:ext uri="{BB962C8B-B14F-4D97-AF65-F5344CB8AC3E}">
        <p14:creationId xmlns:p14="http://schemas.microsoft.com/office/powerpoint/2010/main" val="3189501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Old-age Funding System, US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071206137"/>
              </p:ext>
            </p:extLst>
          </p:nvPr>
        </p:nvGraphicFramePr>
        <p:xfrm>
          <a:off x="762000" y="1219200"/>
          <a:ext cx="7467600" cy="5181599"/>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p:cNvSpPr>
            <a:spLocks noGrp="1"/>
          </p:cNvSpPr>
          <p:nvPr>
            <p:ph type="ftr" sz="quarter" idx="11"/>
          </p:nvPr>
        </p:nvSpPr>
        <p:spPr/>
        <p:txBody>
          <a:bodyPr/>
          <a:lstStyle/>
          <a:p>
            <a:r>
              <a:rPr lang="en-US" smtClean="0"/>
              <a:t>Lee and Mason     September 19, 2011</a:t>
            </a:r>
            <a:endParaRPr lang="en-US"/>
          </a:p>
        </p:txBody>
      </p:sp>
      <p:sp>
        <p:nvSpPr>
          <p:cNvPr id="12" name="TextBox 11"/>
          <p:cNvSpPr txBox="1"/>
          <p:nvPr/>
        </p:nvSpPr>
        <p:spPr>
          <a:xfrm>
            <a:off x="2209800" y="5029200"/>
            <a:ext cx="2209800" cy="461665"/>
          </a:xfrm>
          <a:prstGeom prst="rect">
            <a:avLst/>
          </a:prstGeom>
          <a:noFill/>
        </p:spPr>
        <p:txBody>
          <a:bodyPr wrap="square" rtlCol="0">
            <a:spAutoFit/>
          </a:bodyPr>
          <a:lstStyle/>
          <a:p>
            <a:r>
              <a:rPr lang="en-US" sz="2400" dirty="0" smtClean="0"/>
              <a:t>Labor income</a:t>
            </a:r>
            <a:endParaRPr lang="en-US" sz="2400" dirty="0"/>
          </a:p>
        </p:txBody>
      </p:sp>
      <p:sp>
        <p:nvSpPr>
          <p:cNvPr id="3" name="TextBox 2"/>
          <p:cNvSpPr txBox="1"/>
          <p:nvPr/>
        </p:nvSpPr>
        <p:spPr>
          <a:xfrm>
            <a:off x="3048000" y="4267200"/>
            <a:ext cx="2743200" cy="461665"/>
          </a:xfrm>
          <a:prstGeom prst="rect">
            <a:avLst/>
          </a:prstGeom>
          <a:noFill/>
        </p:spPr>
        <p:txBody>
          <a:bodyPr wrap="square" rtlCol="0">
            <a:spAutoFit/>
          </a:bodyPr>
          <a:lstStyle/>
          <a:p>
            <a:r>
              <a:rPr lang="en-US" sz="2400" dirty="0" smtClean="0"/>
              <a:t>Asset-based flows</a:t>
            </a:r>
            <a:endParaRPr lang="en-US" sz="2400" dirty="0"/>
          </a:p>
        </p:txBody>
      </p:sp>
    </p:spTree>
    <p:extLst>
      <p:ext uri="{BB962C8B-B14F-4D97-AF65-F5344CB8AC3E}">
        <p14:creationId xmlns:p14="http://schemas.microsoft.com/office/powerpoint/2010/main" val="3080122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Old-age Funding System, US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38059663"/>
              </p:ext>
            </p:extLst>
          </p:nvPr>
        </p:nvGraphicFramePr>
        <p:xfrm>
          <a:off x="762000" y="1219200"/>
          <a:ext cx="75438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p:cNvSpPr>
            <a:spLocks noGrp="1"/>
          </p:cNvSpPr>
          <p:nvPr>
            <p:ph type="ftr" sz="quarter" idx="11"/>
          </p:nvPr>
        </p:nvSpPr>
        <p:spPr/>
        <p:txBody>
          <a:bodyPr/>
          <a:lstStyle/>
          <a:p>
            <a:r>
              <a:rPr lang="en-US" smtClean="0"/>
              <a:t>Lee and Mason     September 19, 2011</a:t>
            </a:r>
            <a:endParaRPr lang="en-US"/>
          </a:p>
        </p:txBody>
      </p:sp>
      <p:sp>
        <p:nvSpPr>
          <p:cNvPr id="10" name="TextBox 9"/>
          <p:cNvSpPr txBox="1"/>
          <p:nvPr/>
        </p:nvSpPr>
        <p:spPr>
          <a:xfrm>
            <a:off x="2209800" y="5029200"/>
            <a:ext cx="2209800" cy="461665"/>
          </a:xfrm>
          <a:prstGeom prst="rect">
            <a:avLst/>
          </a:prstGeom>
          <a:noFill/>
        </p:spPr>
        <p:txBody>
          <a:bodyPr wrap="square" rtlCol="0">
            <a:spAutoFit/>
          </a:bodyPr>
          <a:lstStyle/>
          <a:p>
            <a:r>
              <a:rPr lang="en-US" sz="2400" dirty="0" smtClean="0"/>
              <a:t>Labor income</a:t>
            </a:r>
            <a:endParaRPr lang="en-US" sz="2400" dirty="0"/>
          </a:p>
        </p:txBody>
      </p:sp>
      <p:sp>
        <p:nvSpPr>
          <p:cNvPr id="6" name="TextBox 5"/>
          <p:cNvSpPr txBox="1"/>
          <p:nvPr/>
        </p:nvSpPr>
        <p:spPr>
          <a:xfrm>
            <a:off x="4419600" y="1369874"/>
            <a:ext cx="4191000" cy="2308324"/>
          </a:xfrm>
          <a:prstGeom prst="rect">
            <a:avLst/>
          </a:prstGeom>
          <a:solidFill>
            <a:schemeClr val="tx2"/>
          </a:solidFill>
        </p:spPr>
        <p:txBody>
          <a:bodyPr wrap="square" rtlCol="0">
            <a:spAutoFit/>
          </a:bodyPr>
          <a:lstStyle/>
          <a:p>
            <a:r>
              <a:rPr lang="en-US" sz="2400" dirty="0" smtClean="0">
                <a:solidFill>
                  <a:schemeClr val="bg1"/>
                </a:solidFill>
              </a:rPr>
              <a:t>Funding of old-age consumption</a:t>
            </a:r>
          </a:p>
          <a:p>
            <a:pPr marL="285750" indent="-285750">
              <a:buFont typeface="Arial" pitchFamily="34" charset="0"/>
              <a:buChar char="•"/>
            </a:pPr>
            <a:r>
              <a:rPr lang="en-US" sz="2400" dirty="0" smtClean="0">
                <a:solidFill>
                  <a:schemeClr val="bg1"/>
                </a:solidFill>
              </a:rPr>
              <a:t>Labor income        16.4%</a:t>
            </a:r>
          </a:p>
          <a:p>
            <a:pPr marL="285750" indent="-285750">
              <a:buFont typeface="Arial" pitchFamily="34" charset="0"/>
              <a:buChar char="•"/>
            </a:pPr>
            <a:r>
              <a:rPr lang="en-US" sz="2400" dirty="0" smtClean="0">
                <a:solidFill>
                  <a:schemeClr val="bg1"/>
                </a:solidFill>
              </a:rPr>
              <a:t>Assets                     58.3%</a:t>
            </a:r>
          </a:p>
          <a:p>
            <a:pPr marL="285750" indent="-285750">
              <a:buFont typeface="Arial" pitchFamily="34" charset="0"/>
              <a:buChar char="•"/>
            </a:pPr>
            <a:r>
              <a:rPr lang="en-US" sz="2400" dirty="0" smtClean="0">
                <a:solidFill>
                  <a:schemeClr val="bg1"/>
                </a:solidFill>
              </a:rPr>
              <a:t>Transfers                 25.2%    </a:t>
            </a:r>
          </a:p>
          <a:p>
            <a:pPr marL="285750" indent="-285750">
              <a:buFont typeface="Arial" pitchFamily="34" charset="0"/>
              <a:buChar char="•"/>
            </a:pPr>
            <a:r>
              <a:rPr lang="en-US" sz="2400" dirty="0" smtClean="0">
                <a:solidFill>
                  <a:schemeClr val="bg1"/>
                </a:solidFill>
              </a:rPr>
              <a:t>     Public                 31.9%</a:t>
            </a:r>
          </a:p>
          <a:p>
            <a:pPr marL="285750" indent="-285750">
              <a:buFont typeface="Arial" pitchFamily="34" charset="0"/>
              <a:buChar char="•"/>
            </a:pPr>
            <a:r>
              <a:rPr lang="en-US" sz="2400" dirty="0">
                <a:solidFill>
                  <a:schemeClr val="bg1"/>
                </a:solidFill>
              </a:rPr>
              <a:t> </a:t>
            </a:r>
            <a:r>
              <a:rPr lang="en-US" sz="2400" dirty="0" smtClean="0">
                <a:solidFill>
                  <a:schemeClr val="bg1"/>
                </a:solidFill>
              </a:rPr>
              <a:t>    Private               - 6.6%</a:t>
            </a:r>
            <a:endParaRPr lang="en-US" sz="2400" dirty="0">
              <a:solidFill>
                <a:schemeClr val="bg1"/>
              </a:solidFill>
            </a:endParaRPr>
          </a:p>
        </p:txBody>
      </p:sp>
      <p:sp>
        <p:nvSpPr>
          <p:cNvPr id="11" name="TextBox 10"/>
          <p:cNvSpPr txBox="1"/>
          <p:nvPr/>
        </p:nvSpPr>
        <p:spPr>
          <a:xfrm>
            <a:off x="3048000" y="4267200"/>
            <a:ext cx="2743200" cy="461665"/>
          </a:xfrm>
          <a:prstGeom prst="rect">
            <a:avLst/>
          </a:prstGeom>
          <a:noFill/>
        </p:spPr>
        <p:txBody>
          <a:bodyPr wrap="square" rtlCol="0">
            <a:spAutoFit/>
          </a:bodyPr>
          <a:lstStyle/>
          <a:p>
            <a:r>
              <a:rPr lang="en-US" sz="2400" dirty="0" smtClean="0"/>
              <a:t>Asset-based flows</a:t>
            </a:r>
            <a:endParaRPr lang="en-US" sz="2400" dirty="0"/>
          </a:p>
        </p:txBody>
      </p:sp>
      <p:sp>
        <p:nvSpPr>
          <p:cNvPr id="3" name="TextBox 2"/>
          <p:cNvSpPr txBox="1"/>
          <p:nvPr/>
        </p:nvSpPr>
        <p:spPr>
          <a:xfrm>
            <a:off x="3200400" y="3124200"/>
            <a:ext cx="1524000" cy="461665"/>
          </a:xfrm>
          <a:prstGeom prst="rect">
            <a:avLst/>
          </a:prstGeom>
          <a:noFill/>
        </p:spPr>
        <p:txBody>
          <a:bodyPr wrap="square" rtlCol="0">
            <a:spAutoFit/>
          </a:bodyPr>
          <a:lstStyle/>
          <a:p>
            <a:r>
              <a:rPr lang="en-US" sz="2400" dirty="0" smtClean="0"/>
              <a:t>Transfers</a:t>
            </a:r>
            <a:endParaRPr lang="en-US" sz="2400" dirty="0"/>
          </a:p>
        </p:txBody>
      </p:sp>
    </p:spTree>
    <p:extLst>
      <p:ext uri="{BB962C8B-B14F-4D97-AF65-F5344CB8AC3E}">
        <p14:creationId xmlns:p14="http://schemas.microsoft.com/office/powerpoint/2010/main" val="33699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Old-age Support System</a:t>
            </a:r>
            <a:br>
              <a:rPr lang="en-US" dirty="0" smtClean="0"/>
            </a:br>
            <a:r>
              <a:rPr lang="en-US" dirty="0" smtClean="0"/>
              <a:t>NTA Countries</a:t>
            </a:r>
            <a:endParaRPr lang="en-US" dirty="0"/>
          </a:p>
        </p:txBody>
      </p:sp>
      <p:sp>
        <p:nvSpPr>
          <p:cNvPr id="4" name="Footer Placeholder 3"/>
          <p:cNvSpPr>
            <a:spLocks noGrp="1"/>
          </p:cNvSpPr>
          <p:nvPr>
            <p:ph type="ftr" sz="quarter" idx="11"/>
          </p:nvPr>
        </p:nvSpPr>
        <p:spPr/>
        <p:txBody>
          <a:bodyPr/>
          <a:lstStyle/>
          <a:p>
            <a:pPr>
              <a:defRPr/>
            </a:pPr>
            <a:r>
              <a:rPr lang="en-US" smtClean="0"/>
              <a:t>Lee and Mason     September 19, 2011</a:t>
            </a:r>
            <a:endParaRPr lang="en-US"/>
          </a:p>
        </p:txBody>
      </p:sp>
      <p:grpSp>
        <p:nvGrpSpPr>
          <p:cNvPr id="6" name="Group 5"/>
          <p:cNvGrpSpPr>
            <a:grpSpLocks/>
          </p:cNvGrpSpPr>
          <p:nvPr/>
        </p:nvGrpSpPr>
        <p:grpSpPr bwMode="auto">
          <a:xfrm>
            <a:off x="1524000" y="1371600"/>
            <a:ext cx="6248400" cy="4953000"/>
            <a:chOff x="0" y="0"/>
            <a:chExt cx="574" cy="481"/>
          </a:xfrm>
        </p:grpSpPr>
        <p:graphicFrame>
          <p:nvGraphicFramePr>
            <p:cNvPr id="7" name="Chart 6"/>
            <p:cNvGraphicFramePr>
              <a:graphicFrameLocks/>
            </p:cNvGraphicFramePr>
            <p:nvPr>
              <p:extLst>
                <p:ext uri="{D42A27DB-BD31-4B8C-83A1-F6EECF244321}">
                  <p14:modId xmlns:p14="http://schemas.microsoft.com/office/powerpoint/2010/main" val="826602062"/>
                </p:ext>
              </p:extLst>
            </p:nvPr>
          </p:nvGraphicFramePr>
          <p:xfrm>
            <a:off x="0" y="0"/>
            <a:ext cx="574" cy="48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58"/>
            <p:cNvSpPr txBox="1">
              <a:spLocks noChangeArrowheads="1"/>
            </p:cNvSpPr>
            <p:nvPr/>
          </p:nvSpPr>
          <p:spPr bwMode="auto">
            <a:xfrm>
              <a:off x="281" y="189"/>
              <a:ext cx="26" cy="20"/>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a:solidFill>
                    <a:srgbClr val="000000"/>
                  </a:solidFill>
                  <a:latin typeface="Arial"/>
                  <a:cs typeface="Arial"/>
                </a:rPr>
                <a:t>MX</a:t>
              </a:r>
            </a:p>
          </p:txBody>
        </p:sp>
        <p:sp>
          <p:nvSpPr>
            <p:cNvPr id="9" name="Text Box 59"/>
            <p:cNvSpPr txBox="1">
              <a:spLocks noChangeArrowheads="1"/>
            </p:cNvSpPr>
            <p:nvPr/>
          </p:nvSpPr>
          <p:spPr bwMode="auto">
            <a:xfrm>
              <a:off x="221" y="197"/>
              <a:ext cx="25" cy="22"/>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a:solidFill>
                    <a:srgbClr val="000000"/>
                  </a:solidFill>
                  <a:latin typeface="Arial"/>
                  <a:cs typeface="Arial"/>
                </a:rPr>
                <a:t>US</a:t>
              </a:r>
            </a:p>
          </p:txBody>
        </p:sp>
        <p:sp>
          <p:nvSpPr>
            <p:cNvPr id="10" name="Text Box 67"/>
            <p:cNvSpPr txBox="1">
              <a:spLocks noChangeArrowheads="1"/>
            </p:cNvSpPr>
            <p:nvPr/>
          </p:nvSpPr>
          <p:spPr bwMode="auto">
            <a:xfrm>
              <a:off x="132" y="364"/>
              <a:ext cx="20" cy="17"/>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a:solidFill>
                    <a:srgbClr val="000000"/>
                  </a:solidFill>
                  <a:latin typeface="Arial"/>
                  <a:cs typeface="Arial"/>
                </a:rPr>
                <a:t>HU</a:t>
              </a:r>
            </a:p>
          </p:txBody>
        </p:sp>
        <p:sp>
          <p:nvSpPr>
            <p:cNvPr id="11" name="Text Box 70"/>
            <p:cNvSpPr txBox="1">
              <a:spLocks noChangeArrowheads="1"/>
            </p:cNvSpPr>
            <p:nvPr/>
          </p:nvSpPr>
          <p:spPr bwMode="auto">
            <a:xfrm>
              <a:off x="189" y="318"/>
              <a:ext cx="23" cy="23"/>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a:solidFill>
                    <a:srgbClr val="000000"/>
                  </a:solidFill>
                  <a:latin typeface="Arial"/>
                  <a:cs typeface="Arial"/>
                </a:rPr>
                <a:t>BR</a:t>
              </a:r>
            </a:p>
          </p:txBody>
        </p:sp>
        <p:sp>
          <p:nvSpPr>
            <p:cNvPr id="12" name="Text Box 76"/>
            <p:cNvSpPr txBox="1">
              <a:spLocks noChangeArrowheads="1"/>
            </p:cNvSpPr>
            <p:nvPr/>
          </p:nvSpPr>
          <p:spPr bwMode="auto">
            <a:xfrm>
              <a:off x="213" y="303"/>
              <a:ext cx="20" cy="1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a:solidFill>
                    <a:srgbClr val="000000"/>
                  </a:solidFill>
                  <a:latin typeface="Arial"/>
                  <a:cs typeface="Arial"/>
                </a:rPr>
                <a:t>CR</a:t>
              </a:r>
            </a:p>
          </p:txBody>
        </p:sp>
        <p:sp>
          <p:nvSpPr>
            <p:cNvPr id="13" name="Text Box 78"/>
            <p:cNvSpPr txBox="1">
              <a:spLocks noChangeArrowheads="1"/>
            </p:cNvSpPr>
            <p:nvPr/>
          </p:nvSpPr>
          <p:spPr bwMode="auto">
            <a:xfrm>
              <a:off x="232" y="264"/>
              <a:ext cx="21" cy="1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a:solidFill>
                    <a:srgbClr val="000000"/>
                  </a:solidFill>
                  <a:latin typeface="Arial"/>
                  <a:cs typeface="Arial"/>
                </a:rPr>
                <a:t>UY</a:t>
              </a:r>
            </a:p>
          </p:txBody>
        </p:sp>
        <p:sp>
          <p:nvSpPr>
            <p:cNvPr id="14" name="Text Box 85"/>
            <p:cNvSpPr txBox="1">
              <a:spLocks noChangeArrowheads="1"/>
            </p:cNvSpPr>
            <p:nvPr/>
          </p:nvSpPr>
          <p:spPr bwMode="auto">
            <a:xfrm>
              <a:off x="355" y="160"/>
              <a:ext cx="28" cy="23"/>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a:solidFill>
                    <a:srgbClr val="000000"/>
                  </a:solidFill>
                  <a:latin typeface="Arial"/>
                  <a:cs typeface="Arial"/>
                </a:rPr>
                <a:t>ID</a:t>
              </a:r>
            </a:p>
          </p:txBody>
        </p:sp>
        <p:sp>
          <p:nvSpPr>
            <p:cNvPr id="15" name="Line 86"/>
            <p:cNvSpPr>
              <a:spLocks noChangeShapeType="1"/>
            </p:cNvSpPr>
            <p:nvPr/>
          </p:nvSpPr>
          <p:spPr bwMode="auto">
            <a:xfrm flipV="1">
              <a:off x="137" y="131"/>
              <a:ext cx="176" cy="228"/>
            </a:xfrm>
            <a:prstGeom prst="line">
              <a:avLst/>
            </a:prstGeom>
            <a:noFill/>
            <a:ln w="22225">
              <a:solidFill>
                <a:srgbClr xmlns:mc="http://schemas.openxmlformats.org/markup-compatibility/2006" xmlns:a14="http://schemas.microsoft.com/office/drawing/2010/main" val="808080" mc:Ignorable="a14" a14:legacySpreadsheetColorIndex="2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Text Box 91"/>
            <p:cNvSpPr txBox="1">
              <a:spLocks noChangeArrowheads="1"/>
            </p:cNvSpPr>
            <p:nvPr/>
          </p:nvSpPr>
          <p:spPr bwMode="auto">
            <a:xfrm>
              <a:off x="207" y="337"/>
              <a:ext cx="28" cy="20"/>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a:solidFill>
                    <a:srgbClr val="000000"/>
                  </a:solidFill>
                  <a:latin typeface="Arial"/>
                  <a:cs typeface="Arial"/>
                </a:rPr>
                <a:t>CN</a:t>
              </a:r>
            </a:p>
          </p:txBody>
        </p:sp>
        <p:sp>
          <p:nvSpPr>
            <p:cNvPr id="17" name="Text Box 92"/>
            <p:cNvSpPr txBox="1">
              <a:spLocks noChangeArrowheads="1"/>
            </p:cNvSpPr>
            <p:nvPr/>
          </p:nvSpPr>
          <p:spPr bwMode="auto">
            <a:xfrm>
              <a:off x="142" y="268"/>
              <a:ext cx="23" cy="1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a:solidFill>
                    <a:srgbClr val="000000"/>
                  </a:solidFill>
                  <a:latin typeface="Arial"/>
                  <a:cs typeface="Arial"/>
                </a:rPr>
                <a:t>DE</a:t>
              </a:r>
            </a:p>
          </p:txBody>
        </p:sp>
        <p:sp>
          <p:nvSpPr>
            <p:cNvPr id="18" name="Text Box 95"/>
            <p:cNvSpPr txBox="1">
              <a:spLocks noChangeArrowheads="1"/>
            </p:cNvSpPr>
            <p:nvPr/>
          </p:nvSpPr>
          <p:spPr bwMode="auto">
            <a:xfrm>
              <a:off x="295" y="98"/>
              <a:ext cx="20" cy="16"/>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a:solidFill>
                    <a:srgbClr val="000000"/>
                  </a:solidFill>
                  <a:latin typeface="Arial"/>
                  <a:cs typeface="Arial"/>
                </a:rPr>
                <a:t>IN</a:t>
              </a:r>
            </a:p>
          </p:txBody>
        </p:sp>
        <p:sp>
          <p:nvSpPr>
            <p:cNvPr id="19" name="Text Box 96"/>
            <p:cNvSpPr txBox="1">
              <a:spLocks noChangeArrowheads="1"/>
            </p:cNvSpPr>
            <p:nvPr/>
          </p:nvSpPr>
          <p:spPr bwMode="auto">
            <a:xfrm>
              <a:off x="111" y="319"/>
              <a:ext cx="22" cy="17"/>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31750">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a:solidFill>
                    <a:srgbClr val="000000"/>
                  </a:solidFill>
                  <a:latin typeface="Arial"/>
                  <a:cs typeface="Arial"/>
                </a:rPr>
                <a:t>SI</a:t>
              </a:r>
            </a:p>
          </p:txBody>
        </p:sp>
      </p:grpSp>
      <p:sp>
        <p:nvSpPr>
          <p:cNvPr id="3" name="Rectangle 2"/>
          <p:cNvSpPr/>
          <p:nvPr/>
        </p:nvSpPr>
        <p:spPr>
          <a:xfrm>
            <a:off x="4953000" y="1548713"/>
            <a:ext cx="28956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Key tradeoff:  transfers versus assets.</a:t>
            </a:r>
          </a:p>
        </p:txBody>
      </p:sp>
      <p:sp>
        <p:nvSpPr>
          <p:cNvPr id="20" name="Rectangle 19"/>
          <p:cNvSpPr/>
          <p:nvPr/>
        </p:nvSpPr>
        <p:spPr>
          <a:xfrm>
            <a:off x="685800" y="3687977"/>
            <a:ext cx="1752600" cy="12778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Heaviest reliance on transfers is in Europe.</a:t>
            </a:r>
            <a:endParaRPr lang="en-US" dirty="0"/>
          </a:p>
        </p:txBody>
      </p:sp>
      <p:sp>
        <p:nvSpPr>
          <p:cNvPr id="21" name="Rectangle 20"/>
          <p:cNvSpPr/>
          <p:nvPr/>
        </p:nvSpPr>
        <p:spPr>
          <a:xfrm>
            <a:off x="5791200" y="2809690"/>
            <a:ext cx="1752600" cy="7149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 relies heavily on assets.</a:t>
            </a:r>
            <a:endParaRPr lang="en-US" dirty="0"/>
          </a:p>
        </p:txBody>
      </p:sp>
      <p:cxnSp>
        <p:nvCxnSpPr>
          <p:cNvPr id="23" name="Straight Arrow Connector 22"/>
          <p:cNvCxnSpPr>
            <a:stCxn id="21" idx="1"/>
          </p:cNvCxnSpPr>
          <p:nvPr/>
        </p:nvCxnSpPr>
        <p:spPr>
          <a:xfrm flipH="1">
            <a:off x="4343400" y="3167154"/>
            <a:ext cx="1447800" cy="357463"/>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096000" y="4038600"/>
            <a:ext cx="2895600" cy="167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Latin America and East Asia are similar in their reliance on transfers, but public dominates in LA and private important in EA.</a:t>
            </a:r>
            <a:endParaRPr lang="en-US" dirty="0"/>
          </a:p>
        </p:txBody>
      </p:sp>
      <p:cxnSp>
        <p:nvCxnSpPr>
          <p:cNvPr id="27" name="Straight Arrow Connector 26"/>
          <p:cNvCxnSpPr>
            <a:stCxn id="25" idx="1"/>
          </p:cNvCxnSpPr>
          <p:nvPr/>
        </p:nvCxnSpPr>
        <p:spPr>
          <a:xfrm flipH="1" flipV="1">
            <a:off x="4082143" y="4589505"/>
            <a:ext cx="2013857" cy="287295"/>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2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p:txBody>
          <a:bodyPr/>
          <a:lstStyle/>
          <a:p>
            <a:r>
              <a:rPr lang="en-US" sz="2800" dirty="0" smtClean="0"/>
              <a:t>High fertility and young age structure lead to a heavy economic burden.</a:t>
            </a:r>
          </a:p>
          <a:p>
            <a:r>
              <a:rPr lang="en-US" sz="2800" dirty="0" smtClean="0"/>
              <a:t>Transition to low fertility is leading to populations with a high percentage of elderly.  </a:t>
            </a:r>
          </a:p>
          <a:p>
            <a:r>
              <a:rPr lang="en-US" sz="2800" dirty="0" smtClean="0"/>
              <a:t>Social and economic structures determine whether the elderly are an economic burden.</a:t>
            </a:r>
          </a:p>
          <a:p>
            <a:r>
              <a:rPr lang="en-US" sz="2800" dirty="0" smtClean="0"/>
              <a:t>Elderly can be relatively self-reliant. </a:t>
            </a:r>
          </a:p>
          <a:p>
            <a:r>
              <a:rPr lang="en-US" sz="2800" dirty="0" smtClean="0"/>
              <a:t>In doing so, their financial wealth and continued labor can raise standards of living for all. </a:t>
            </a:r>
            <a:endParaRPr lang="en-US" sz="2800" dirty="0"/>
          </a:p>
        </p:txBody>
      </p:sp>
      <p:sp>
        <p:nvSpPr>
          <p:cNvPr id="4" name="Footer Placeholder 3"/>
          <p:cNvSpPr>
            <a:spLocks noGrp="1"/>
          </p:cNvSpPr>
          <p:nvPr>
            <p:ph type="ftr" sz="quarter" idx="11"/>
          </p:nvPr>
        </p:nvSpPr>
        <p:spPr/>
        <p:txBody>
          <a:bodyPr/>
          <a:lstStyle/>
          <a:p>
            <a:r>
              <a:rPr lang="en-US" smtClean="0"/>
              <a:t>Lee and Mason     September 19, 2011</a:t>
            </a:r>
            <a:endParaRPr lang="en-US"/>
          </a:p>
        </p:txBody>
      </p:sp>
    </p:spTree>
    <p:extLst>
      <p:ext uri="{BB962C8B-B14F-4D97-AF65-F5344CB8AC3E}">
        <p14:creationId xmlns:p14="http://schemas.microsoft.com/office/powerpoint/2010/main" val="2909352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prstClr val="black"/>
                </a:solidFill>
                <a:ea typeface="+mn-ea"/>
                <a:cs typeface="+mn-cs"/>
              </a:rPr>
              <a:t>NTA is consistent with standard national accounts, but it adds the dimensions of age and of transfers, both public and private</a:t>
            </a:r>
            <a:endParaRPr lang="en-US" dirty="0"/>
          </a:p>
        </p:txBody>
      </p:sp>
      <p:sp>
        <p:nvSpPr>
          <p:cNvPr id="3" name="Content Placeholder 2"/>
          <p:cNvSpPr>
            <a:spLocks noGrp="1"/>
          </p:cNvSpPr>
          <p:nvPr>
            <p:ph idx="1"/>
          </p:nvPr>
        </p:nvSpPr>
        <p:spPr/>
        <p:txBody>
          <a:bodyPr>
            <a:normAutofit fontScale="70000" lnSpcReduction="20000"/>
          </a:bodyPr>
          <a:lstStyle/>
          <a:p>
            <a:r>
              <a:rPr lang="en-US" dirty="0"/>
              <a:t>National Transfer Accounts, or NTA for short, </a:t>
            </a:r>
            <a:r>
              <a:rPr lang="en-US" dirty="0" smtClean="0"/>
              <a:t>is a new set of methods to </a:t>
            </a:r>
            <a:r>
              <a:rPr lang="en-US" b="1" dirty="0" smtClean="0"/>
              <a:t>estimate</a:t>
            </a:r>
            <a:r>
              <a:rPr lang="en-US" dirty="0" smtClean="0"/>
              <a:t> these asset and transfer </a:t>
            </a:r>
            <a:r>
              <a:rPr lang="en-US" dirty="0"/>
              <a:t>flows. NTA is </a:t>
            </a:r>
            <a:r>
              <a:rPr lang="en-US" b="1" dirty="0"/>
              <a:t>consistent</a:t>
            </a:r>
            <a:r>
              <a:rPr lang="en-US" dirty="0"/>
              <a:t> with standard national accounts but it goes </a:t>
            </a:r>
            <a:r>
              <a:rPr lang="en-US" b="1" dirty="0"/>
              <a:t>beyond</a:t>
            </a:r>
            <a:r>
              <a:rPr lang="en-US" dirty="0"/>
              <a:t> them in two </a:t>
            </a:r>
            <a:r>
              <a:rPr lang="en-US" dirty="0" smtClean="0"/>
              <a:t>important new ways</a:t>
            </a:r>
            <a:r>
              <a:rPr lang="en-US" dirty="0"/>
              <a:t>. </a:t>
            </a:r>
            <a:endParaRPr lang="en-US" dirty="0" smtClean="0"/>
          </a:p>
          <a:p>
            <a:pPr lvl="1"/>
            <a:r>
              <a:rPr lang="en-US" dirty="0" smtClean="0"/>
              <a:t>First</a:t>
            </a:r>
            <a:r>
              <a:rPr lang="en-US" dirty="0"/>
              <a:t>, it </a:t>
            </a:r>
            <a:r>
              <a:rPr lang="en-US" dirty="0" smtClean="0"/>
              <a:t>estimates transfers </a:t>
            </a:r>
            <a:r>
              <a:rPr lang="en-US" dirty="0"/>
              <a:t>within families and households, between households, and through the public sector. </a:t>
            </a:r>
            <a:endParaRPr lang="en-US" dirty="0" smtClean="0"/>
          </a:p>
          <a:p>
            <a:pPr lvl="1"/>
            <a:r>
              <a:rPr lang="en-US" dirty="0" smtClean="0"/>
              <a:t>Second</a:t>
            </a:r>
            <a:r>
              <a:rPr lang="en-US" dirty="0"/>
              <a:t>, it breaks down national accounts by age. </a:t>
            </a:r>
            <a:endParaRPr lang="en-US" dirty="0" smtClean="0"/>
          </a:p>
          <a:p>
            <a:r>
              <a:rPr lang="en-US" dirty="0" smtClean="0"/>
              <a:t>Both </a:t>
            </a:r>
            <a:r>
              <a:rPr lang="en-US" dirty="0"/>
              <a:t>of these </a:t>
            </a:r>
            <a:r>
              <a:rPr lang="en-US" dirty="0" smtClean="0"/>
              <a:t>new dimensions </a:t>
            </a:r>
            <a:r>
              <a:rPr lang="en-US" dirty="0"/>
              <a:t>are critical not only for understanding society and the economy, but also for understanding the way that </a:t>
            </a:r>
            <a:r>
              <a:rPr lang="en-US" b="1" dirty="0"/>
              <a:t>changing</a:t>
            </a:r>
            <a:r>
              <a:rPr lang="en-US" dirty="0"/>
              <a:t> population </a:t>
            </a:r>
            <a:r>
              <a:rPr lang="en-US" b="1" dirty="0"/>
              <a:t>age distributions </a:t>
            </a:r>
            <a:r>
              <a:rPr lang="en-US" dirty="0"/>
              <a:t>affect the </a:t>
            </a:r>
            <a:r>
              <a:rPr lang="en-US" b="1" dirty="0"/>
              <a:t>economy</a:t>
            </a:r>
            <a:r>
              <a:rPr lang="en-US" dirty="0"/>
              <a:t>. </a:t>
            </a:r>
            <a:endParaRPr lang="en-US" dirty="0" smtClean="0"/>
          </a:p>
          <a:p>
            <a:r>
              <a:rPr lang="en-US" dirty="0" smtClean="0"/>
              <a:t>NTA is comprehensive, in that it</a:t>
            </a:r>
          </a:p>
          <a:p>
            <a:pPr lvl="1"/>
            <a:r>
              <a:rPr lang="en-US" dirty="0" smtClean="0"/>
              <a:t> covers all kinds of economic flows between generations, both market and non-market</a:t>
            </a:r>
          </a:p>
          <a:p>
            <a:pPr lvl="1"/>
            <a:r>
              <a:rPr lang="en-US" dirty="0" smtClean="0"/>
              <a:t>Includes both rich industrial nations and poor nations. </a:t>
            </a:r>
          </a:p>
        </p:txBody>
      </p:sp>
    </p:spTree>
    <p:extLst>
      <p:ext uri="{BB962C8B-B14F-4D97-AF65-F5344CB8AC3E}">
        <p14:creationId xmlns:p14="http://schemas.microsoft.com/office/powerpoint/2010/main" val="2034217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000" dirty="0">
                <a:solidFill>
                  <a:prstClr val="black"/>
                </a:solidFill>
              </a:rPr>
              <a:t>From </a:t>
            </a:r>
            <a:r>
              <a:rPr lang="en-US" sz="4000" dirty="0" smtClean="0">
                <a:solidFill>
                  <a:prstClr val="black"/>
                </a:solidFill>
              </a:rPr>
              <a:t>rapid population growth to </a:t>
            </a:r>
            <a:r>
              <a:rPr lang="en-US" sz="4000" dirty="0">
                <a:solidFill>
                  <a:prstClr val="black"/>
                </a:solidFill>
              </a:rPr>
              <a:t>population aging.</a:t>
            </a:r>
            <a:endParaRPr lang="en-US"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a:spcBef>
                <a:spcPts val="0"/>
              </a:spcBef>
            </a:pPr>
            <a:r>
              <a:rPr lang="en-US" dirty="0" smtClean="0">
                <a:effectLst/>
                <a:ea typeface="Times New Roman"/>
              </a:rPr>
              <a:t>Not long ago, we </a:t>
            </a:r>
            <a:r>
              <a:rPr lang="en-US" b="1" dirty="0" smtClean="0">
                <a:effectLst/>
                <a:ea typeface="Times New Roman"/>
              </a:rPr>
              <a:t>worried about rapid </a:t>
            </a:r>
            <a:r>
              <a:rPr lang="en-US" dirty="0" smtClean="0">
                <a:effectLst/>
                <a:ea typeface="Times New Roman"/>
              </a:rPr>
              <a:t>population growth and the high number of </a:t>
            </a:r>
            <a:r>
              <a:rPr lang="en-US" b="1" dirty="0" smtClean="0">
                <a:effectLst/>
                <a:ea typeface="Times New Roman"/>
              </a:rPr>
              <a:t>children</a:t>
            </a:r>
            <a:r>
              <a:rPr lang="en-US" dirty="0" smtClean="0">
                <a:effectLst/>
                <a:ea typeface="Times New Roman"/>
              </a:rPr>
              <a:t> in Third World populations. </a:t>
            </a:r>
          </a:p>
          <a:p>
            <a:pPr lvl="1">
              <a:spcBef>
                <a:spcPts val="0"/>
              </a:spcBef>
            </a:pPr>
            <a:r>
              <a:rPr lang="en-US" dirty="0" smtClean="0">
                <a:effectLst/>
                <a:ea typeface="Times New Roman"/>
              </a:rPr>
              <a:t>Then, as fertility began to </a:t>
            </a:r>
            <a:r>
              <a:rPr lang="en-US" b="1" dirty="0" smtClean="0">
                <a:effectLst/>
                <a:ea typeface="Times New Roman"/>
              </a:rPr>
              <a:t>decline</a:t>
            </a:r>
            <a:r>
              <a:rPr lang="en-US" dirty="0" smtClean="0">
                <a:effectLst/>
                <a:ea typeface="Times New Roman"/>
              </a:rPr>
              <a:t> in country after country, the share of children in the population dropped while the share of workers increased. </a:t>
            </a:r>
          </a:p>
          <a:p>
            <a:pPr lvl="1">
              <a:spcBef>
                <a:spcPts val="0"/>
              </a:spcBef>
            </a:pPr>
            <a:r>
              <a:rPr lang="en-US" dirty="0" smtClean="0">
                <a:effectLst/>
                <a:ea typeface="Times New Roman"/>
              </a:rPr>
              <a:t>More workers and </a:t>
            </a:r>
            <a:r>
              <a:rPr lang="en-US" b="1" dirty="0" smtClean="0">
                <a:effectLst/>
                <a:ea typeface="Times New Roman"/>
              </a:rPr>
              <a:t>fewer dependents boosted </a:t>
            </a:r>
            <a:r>
              <a:rPr lang="en-US" dirty="0" smtClean="0">
                <a:effectLst/>
                <a:ea typeface="Times New Roman"/>
              </a:rPr>
              <a:t>per capita income growth. </a:t>
            </a:r>
          </a:p>
          <a:p>
            <a:pPr lvl="1">
              <a:spcBef>
                <a:spcPts val="0"/>
              </a:spcBef>
            </a:pPr>
            <a:r>
              <a:rPr lang="en-US" dirty="0" smtClean="0">
                <a:effectLst/>
                <a:ea typeface="Times New Roman"/>
              </a:rPr>
              <a:t>But as the smaller generations made their way into the </a:t>
            </a:r>
            <a:r>
              <a:rPr lang="en-US" b="1" dirty="0" smtClean="0">
                <a:effectLst/>
                <a:ea typeface="Times New Roman"/>
              </a:rPr>
              <a:t>labor force</a:t>
            </a:r>
            <a:r>
              <a:rPr lang="en-US" dirty="0" smtClean="0">
                <a:effectLst/>
                <a:ea typeface="Times New Roman"/>
              </a:rPr>
              <a:t>, it grew more slowly while the number of </a:t>
            </a:r>
            <a:r>
              <a:rPr lang="en-US" b="1" dirty="0" smtClean="0">
                <a:effectLst/>
                <a:ea typeface="Times New Roman"/>
              </a:rPr>
              <a:t>elderly</a:t>
            </a:r>
            <a:r>
              <a:rPr lang="en-US" dirty="0" smtClean="0">
                <a:effectLst/>
                <a:ea typeface="Times New Roman"/>
              </a:rPr>
              <a:t> continued to grow rapidly. Population aging </a:t>
            </a:r>
            <a:r>
              <a:rPr lang="en-US" b="1" dirty="0" smtClean="0">
                <a:effectLst/>
                <a:ea typeface="Times New Roman"/>
              </a:rPr>
              <a:t>arrived</a:t>
            </a:r>
            <a:r>
              <a:rPr lang="en-US" dirty="0" smtClean="0">
                <a:effectLst/>
                <a:ea typeface="Times New Roman"/>
              </a:rPr>
              <a:t>, and brought new problems with it.</a:t>
            </a:r>
          </a:p>
          <a:p>
            <a:pPr marL="0" marR="0" indent="0">
              <a:spcBef>
                <a:spcPts val="0"/>
              </a:spcBef>
              <a:spcAft>
                <a:spcPts val="0"/>
              </a:spcAft>
              <a:buNone/>
            </a:pPr>
            <a:endParaRPr lang="en-US" dirty="0" smtClean="0">
              <a:effectLst/>
              <a:ea typeface="Times New Roman"/>
            </a:endParaRPr>
          </a:p>
          <a:p>
            <a:pPr>
              <a:spcBef>
                <a:spcPts val="0"/>
              </a:spcBef>
            </a:pPr>
            <a:r>
              <a:rPr lang="en-US" dirty="0" smtClean="0"/>
              <a:t>These </a:t>
            </a:r>
            <a:r>
              <a:rPr lang="en-US" dirty="0"/>
              <a:t>days there are great </a:t>
            </a:r>
            <a:r>
              <a:rPr lang="en-US" b="1" dirty="0"/>
              <a:t>concerns</a:t>
            </a:r>
            <a:r>
              <a:rPr lang="en-US" dirty="0"/>
              <a:t> about the impact of rising numbers of </a:t>
            </a:r>
            <a:r>
              <a:rPr lang="en-US" b="1" dirty="0"/>
              <a:t>elderly</a:t>
            </a:r>
            <a:r>
              <a:rPr lang="en-US" dirty="0"/>
              <a:t>, concerns that </a:t>
            </a:r>
            <a:endParaRPr lang="en-US" dirty="0" smtClean="0"/>
          </a:p>
          <a:p>
            <a:pPr lvl="1">
              <a:spcBef>
                <a:spcPts val="0"/>
              </a:spcBef>
            </a:pPr>
            <a:r>
              <a:rPr lang="en-US" dirty="0" smtClean="0"/>
              <a:t>contribute </a:t>
            </a:r>
            <a:r>
              <a:rPr lang="en-US" dirty="0"/>
              <a:t>to </a:t>
            </a:r>
            <a:r>
              <a:rPr lang="en-US" b="1" dirty="0" smtClean="0"/>
              <a:t>financial </a:t>
            </a:r>
            <a:r>
              <a:rPr lang="en-US" b="1" dirty="0"/>
              <a:t>instability</a:t>
            </a:r>
            <a:r>
              <a:rPr lang="en-US" dirty="0"/>
              <a:t> in some European countries </a:t>
            </a:r>
            <a:endParaRPr lang="en-US" dirty="0" smtClean="0"/>
          </a:p>
          <a:p>
            <a:pPr lvl="1">
              <a:spcBef>
                <a:spcPts val="0"/>
              </a:spcBef>
            </a:pPr>
            <a:r>
              <a:rPr lang="en-US" dirty="0" smtClean="0"/>
              <a:t>and </a:t>
            </a:r>
            <a:r>
              <a:rPr lang="en-US" b="1" dirty="0"/>
              <a:t>limit</a:t>
            </a:r>
            <a:r>
              <a:rPr lang="en-US" dirty="0"/>
              <a:t> the policy options for responding to the economic crisis. </a:t>
            </a:r>
            <a:endParaRPr lang="en-US" dirty="0" smtClean="0"/>
          </a:p>
          <a:p>
            <a:pPr lvl="1">
              <a:spcBef>
                <a:spcPts val="0"/>
              </a:spcBef>
            </a:pPr>
            <a:r>
              <a:rPr lang="en-US" dirty="0" smtClean="0"/>
              <a:t>But </a:t>
            </a:r>
            <a:r>
              <a:rPr lang="en-US" dirty="0"/>
              <a:t>the public sector is only a fraction of the economy, and to understand the economics of aging we must also consider the </a:t>
            </a:r>
            <a:r>
              <a:rPr lang="en-US" b="1" dirty="0"/>
              <a:t>private sector</a:t>
            </a:r>
            <a:r>
              <a:rPr lang="en-US" dirty="0"/>
              <a:t> and its intergenerational links. </a:t>
            </a:r>
          </a:p>
        </p:txBody>
      </p:sp>
    </p:spTree>
    <p:extLst>
      <p:ext uri="{BB962C8B-B14F-4D97-AF65-F5344CB8AC3E}">
        <p14:creationId xmlns:p14="http://schemas.microsoft.com/office/powerpoint/2010/main" val="283969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aging and the generational economy: A </a:t>
            </a:r>
            <a:r>
              <a:rPr lang="en-US" smtClean="0"/>
              <a:t>global perspective</a:t>
            </a:r>
            <a:endParaRPr lang="en-US" dirty="0"/>
          </a:p>
        </p:txBody>
      </p:sp>
      <p:sp>
        <p:nvSpPr>
          <p:cNvPr id="3" name="Content Placeholder 2"/>
          <p:cNvSpPr>
            <a:spLocks noGrp="1"/>
          </p:cNvSpPr>
          <p:nvPr>
            <p:ph idx="1"/>
          </p:nvPr>
        </p:nvSpPr>
        <p:spPr/>
        <p:txBody>
          <a:bodyPr/>
          <a:lstStyle/>
          <a:p>
            <a:r>
              <a:rPr lang="en-US" dirty="0" smtClean="0"/>
              <a:t>Our new book is based on a large project that estimates National Transfer Accounts in 36  countries.</a:t>
            </a:r>
          </a:p>
          <a:p>
            <a:r>
              <a:rPr lang="en-US" dirty="0" smtClean="0"/>
              <a:t>Each country has its own research team.</a:t>
            </a:r>
          </a:p>
          <a:p>
            <a:r>
              <a:rPr lang="en-US" dirty="0" smtClean="0"/>
              <a:t>We have been working on the book for seven years.</a:t>
            </a:r>
            <a:endParaRPr lang="en-US" dirty="0"/>
          </a:p>
        </p:txBody>
      </p:sp>
    </p:spTree>
    <p:extLst>
      <p:ext uri="{BB962C8B-B14F-4D97-AF65-F5344CB8AC3E}">
        <p14:creationId xmlns:p14="http://schemas.microsoft.com/office/powerpoint/2010/main" val="2541926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61" y="1828800"/>
            <a:ext cx="8172939" cy="420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en-US" dirty="0" smtClean="0"/>
              <a:t>The geographic coverage of NTA and current members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78179390"/>
              </p:ext>
            </p:extLst>
          </p:nvPr>
        </p:nvGraphicFramePr>
        <p:xfrm>
          <a:off x="2209800" y="2286000"/>
          <a:ext cx="5867400" cy="4358640"/>
        </p:xfrm>
        <a:graphic>
          <a:graphicData uri="http://schemas.openxmlformats.org/drawingml/2006/table">
            <a:tbl>
              <a:tblPr firstRow="1" bandRow="1">
                <a:tableStyleId>{5C22544A-7EE6-4342-B048-85BDC9FD1C3A}</a:tableStyleId>
              </a:tblPr>
              <a:tblGrid>
                <a:gridCol w="1466850"/>
                <a:gridCol w="1466850"/>
                <a:gridCol w="1466850"/>
                <a:gridCol w="1466850"/>
              </a:tblGrid>
              <a:tr h="290525">
                <a:tc gridSpan="4">
                  <a:txBody>
                    <a:bodyPr/>
                    <a:lstStyle/>
                    <a:p>
                      <a:r>
                        <a:rPr lang="en-US" sz="1600" dirty="0" smtClean="0"/>
                        <a:t>NTA Members </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94560">
                <a:tc>
                  <a:txBody>
                    <a:bodyPr/>
                    <a:lstStyle/>
                    <a:p>
                      <a:r>
                        <a:rPr lang="en-US" sz="1600" b="1" dirty="0" smtClean="0"/>
                        <a:t>Asia-Pacific</a:t>
                      </a:r>
                      <a:endParaRPr lang="en-US" sz="1600" b="1" dirty="0"/>
                    </a:p>
                  </a:txBody>
                  <a:tcPr/>
                </a:tc>
                <a:tc>
                  <a:txBody>
                    <a:bodyPr/>
                    <a:lstStyle/>
                    <a:p>
                      <a:r>
                        <a:rPr lang="en-US" sz="1600" b="1" dirty="0" smtClean="0"/>
                        <a:t>Americas</a:t>
                      </a:r>
                      <a:endParaRPr lang="en-US" sz="1600" b="1" dirty="0"/>
                    </a:p>
                  </a:txBody>
                  <a:tcPr/>
                </a:tc>
                <a:tc>
                  <a:txBody>
                    <a:bodyPr/>
                    <a:lstStyle/>
                    <a:p>
                      <a:r>
                        <a:rPr lang="en-US" sz="1600" b="1" dirty="0" smtClean="0"/>
                        <a:t>Europe</a:t>
                      </a:r>
                      <a:endParaRPr lang="en-US" sz="1600" b="1" dirty="0"/>
                    </a:p>
                  </a:txBody>
                  <a:tcPr/>
                </a:tc>
                <a:tc>
                  <a:txBody>
                    <a:bodyPr/>
                    <a:lstStyle/>
                    <a:p>
                      <a:r>
                        <a:rPr lang="en-US" sz="1600" b="1" dirty="0" smtClean="0"/>
                        <a:t>Africa</a:t>
                      </a:r>
                      <a:endParaRPr lang="en-US" sz="1600" b="1" dirty="0"/>
                    </a:p>
                  </a:txBody>
                  <a:tcPr/>
                </a:tc>
              </a:tr>
              <a:tr h="294560">
                <a:tc>
                  <a:txBody>
                    <a:bodyPr/>
                    <a:lstStyle/>
                    <a:p>
                      <a:r>
                        <a:rPr lang="en-US" sz="1600" dirty="0" smtClean="0"/>
                        <a:t>Australia</a:t>
                      </a:r>
                      <a:endParaRPr lang="en-US" sz="1600" dirty="0"/>
                    </a:p>
                  </a:txBody>
                  <a:tcPr>
                    <a:solidFill>
                      <a:schemeClr val="tx2">
                        <a:lumMod val="20000"/>
                        <a:lumOff val="80000"/>
                      </a:schemeClr>
                    </a:solidFill>
                  </a:tcPr>
                </a:tc>
                <a:tc>
                  <a:txBody>
                    <a:bodyPr/>
                    <a:lstStyle/>
                    <a:p>
                      <a:r>
                        <a:rPr lang="en-US" sz="1600" dirty="0" smtClean="0"/>
                        <a:t>Argentina</a:t>
                      </a:r>
                      <a:endParaRPr lang="en-US" sz="1600" dirty="0"/>
                    </a:p>
                  </a:txBody>
                  <a:tcPr>
                    <a:solidFill>
                      <a:schemeClr val="tx2">
                        <a:lumMod val="20000"/>
                        <a:lumOff val="80000"/>
                      </a:schemeClr>
                    </a:solidFill>
                  </a:tcPr>
                </a:tc>
                <a:tc>
                  <a:txBody>
                    <a:bodyPr/>
                    <a:lstStyle/>
                    <a:p>
                      <a:r>
                        <a:rPr lang="en-US" sz="1600" dirty="0" smtClean="0"/>
                        <a:t>Austria</a:t>
                      </a:r>
                      <a:endParaRPr lang="en-US" sz="1600" dirty="0"/>
                    </a:p>
                  </a:txBody>
                  <a:tcPr>
                    <a:solidFill>
                      <a:schemeClr val="tx2">
                        <a:lumMod val="20000"/>
                        <a:lumOff val="80000"/>
                      </a:schemeClr>
                    </a:solidFill>
                  </a:tcPr>
                </a:tc>
                <a:tc>
                  <a:txBody>
                    <a:bodyPr/>
                    <a:lstStyle/>
                    <a:p>
                      <a:r>
                        <a:rPr lang="en-US" sz="1600" dirty="0" smtClean="0"/>
                        <a:t>Kenya</a:t>
                      </a:r>
                      <a:endParaRPr lang="en-US" sz="1600" dirty="0"/>
                    </a:p>
                  </a:txBody>
                  <a:tcPr>
                    <a:solidFill>
                      <a:schemeClr val="tx2">
                        <a:lumMod val="20000"/>
                        <a:lumOff val="80000"/>
                      </a:schemeClr>
                    </a:solidFill>
                  </a:tcPr>
                </a:tc>
              </a:tr>
              <a:tr h="294560">
                <a:tc>
                  <a:txBody>
                    <a:bodyPr/>
                    <a:lstStyle/>
                    <a:p>
                      <a:r>
                        <a:rPr lang="en-US" sz="1600" dirty="0" smtClean="0"/>
                        <a:t>China</a:t>
                      </a:r>
                      <a:endParaRPr lang="en-US" sz="1600" dirty="0"/>
                    </a:p>
                  </a:txBody>
                  <a:tcPr>
                    <a:solidFill>
                      <a:schemeClr val="tx2">
                        <a:lumMod val="20000"/>
                        <a:lumOff val="80000"/>
                      </a:schemeClr>
                    </a:solidFill>
                  </a:tcPr>
                </a:tc>
                <a:tc>
                  <a:txBody>
                    <a:bodyPr/>
                    <a:lstStyle/>
                    <a:p>
                      <a:r>
                        <a:rPr lang="en-US" sz="1600" dirty="0" smtClean="0"/>
                        <a:t>Brazil</a:t>
                      </a:r>
                      <a:endParaRPr lang="en-US" sz="1600" dirty="0"/>
                    </a:p>
                  </a:txBody>
                  <a:tcPr>
                    <a:solidFill>
                      <a:schemeClr val="tx2">
                        <a:lumMod val="20000"/>
                        <a:lumOff val="80000"/>
                      </a:schemeClr>
                    </a:solidFill>
                  </a:tcPr>
                </a:tc>
                <a:tc>
                  <a:txBody>
                    <a:bodyPr/>
                    <a:lstStyle/>
                    <a:p>
                      <a:r>
                        <a:rPr lang="en-US" sz="1600" dirty="0" smtClean="0"/>
                        <a:t>Finland</a:t>
                      </a:r>
                      <a:endParaRPr lang="en-US" sz="1600" dirty="0"/>
                    </a:p>
                  </a:txBody>
                  <a:tcPr>
                    <a:solidFill>
                      <a:schemeClr val="tx2">
                        <a:lumMod val="20000"/>
                        <a:lumOff val="80000"/>
                      </a:schemeClr>
                    </a:solidFill>
                  </a:tcPr>
                </a:tc>
                <a:tc>
                  <a:txBody>
                    <a:bodyPr/>
                    <a:lstStyle/>
                    <a:p>
                      <a:r>
                        <a:rPr lang="en-US" sz="1600" dirty="0" smtClean="0"/>
                        <a:t>Mozambique</a:t>
                      </a:r>
                      <a:endParaRPr lang="en-US" sz="1600" dirty="0"/>
                    </a:p>
                  </a:txBody>
                  <a:tcPr>
                    <a:solidFill>
                      <a:schemeClr val="tx2">
                        <a:lumMod val="20000"/>
                        <a:lumOff val="80000"/>
                      </a:schemeClr>
                    </a:solidFill>
                  </a:tcPr>
                </a:tc>
              </a:tr>
              <a:tr h="294560">
                <a:tc>
                  <a:txBody>
                    <a:bodyPr/>
                    <a:lstStyle/>
                    <a:p>
                      <a:r>
                        <a:rPr lang="en-US" sz="1600" dirty="0" smtClean="0"/>
                        <a:t>India</a:t>
                      </a:r>
                      <a:endParaRPr lang="en-US" sz="1600" dirty="0"/>
                    </a:p>
                  </a:txBody>
                  <a:tcPr>
                    <a:solidFill>
                      <a:schemeClr val="tx2">
                        <a:lumMod val="20000"/>
                        <a:lumOff val="80000"/>
                      </a:schemeClr>
                    </a:solidFill>
                  </a:tcPr>
                </a:tc>
                <a:tc>
                  <a:txBody>
                    <a:bodyPr/>
                    <a:lstStyle/>
                    <a:p>
                      <a:r>
                        <a:rPr lang="en-US" sz="1600" dirty="0" smtClean="0"/>
                        <a:t>Canada</a:t>
                      </a:r>
                      <a:endParaRPr lang="en-US" sz="1600" dirty="0"/>
                    </a:p>
                  </a:txBody>
                  <a:tcPr>
                    <a:solidFill>
                      <a:schemeClr val="tx2">
                        <a:lumMod val="20000"/>
                        <a:lumOff val="80000"/>
                      </a:schemeClr>
                    </a:solidFill>
                  </a:tcPr>
                </a:tc>
                <a:tc>
                  <a:txBody>
                    <a:bodyPr/>
                    <a:lstStyle/>
                    <a:p>
                      <a:r>
                        <a:rPr lang="en-US" sz="1600" dirty="0" smtClean="0"/>
                        <a:t>France</a:t>
                      </a:r>
                      <a:endParaRPr lang="en-US" sz="1600" dirty="0"/>
                    </a:p>
                  </a:txBody>
                  <a:tcPr>
                    <a:solidFill>
                      <a:schemeClr val="tx2">
                        <a:lumMod val="20000"/>
                        <a:lumOff val="80000"/>
                      </a:schemeClr>
                    </a:solidFill>
                  </a:tcPr>
                </a:tc>
                <a:tc>
                  <a:txBody>
                    <a:bodyPr/>
                    <a:lstStyle/>
                    <a:p>
                      <a:r>
                        <a:rPr lang="en-US" sz="1600" dirty="0" smtClean="0"/>
                        <a:t>Nigeria</a:t>
                      </a:r>
                      <a:endParaRPr lang="en-US" sz="1600" dirty="0"/>
                    </a:p>
                  </a:txBody>
                  <a:tcPr>
                    <a:solidFill>
                      <a:schemeClr val="tx2">
                        <a:lumMod val="20000"/>
                        <a:lumOff val="80000"/>
                      </a:schemeClr>
                    </a:solidFill>
                  </a:tcPr>
                </a:tc>
              </a:tr>
              <a:tr h="294560">
                <a:tc>
                  <a:txBody>
                    <a:bodyPr/>
                    <a:lstStyle/>
                    <a:p>
                      <a:r>
                        <a:rPr lang="en-US" sz="1600" dirty="0" smtClean="0"/>
                        <a:t>Indonesia</a:t>
                      </a:r>
                      <a:endParaRPr lang="en-US" sz="1600" dirty="0"/>
                    </a:p>
                  </a:txBody>
                  <a:tcPr>
                    <a:solidFill>
                      <a:schemeClr val="tx2">
                        <a:lumMod val="20000"/>
                        <a:lumOff val="80000"/>
                      </a:schemeClr>
                    </a:solidFill>
                  </a:tcPr>
                </a:tc>
                <a:tc>
                  <a:txBody>
                    <a:bodyPr/>
                    <a:lstStyle/>
                    <a:p>
                      <a:r>
                        <a:rPr lang="en-US" sz="1600" dirty="0" smtClean="0"/>
                        <a:t>Chile</a:t>
                      </a:r>
                      <a:endParaRPr lang="en-US" sz="1600" dirty="0"/>
                    </a:p>
                  </a:txBody>
                  <a:tcPr>
                    <a:solidFill>
                      <a:schemeClr val="tx2">
                        <a:lumMod val="20000"/>
                        <a:lumOff val="80000"/>
                      </a:schemeClr>
                    </a:solidFill>
                  </a:tcPr>
                </a:tc>
                <a:tc>
                  <a:txBody>
                    <a:bodyPr/>
                    <a:lstStyle/>
                    <a:p>
                      <a:r>
                        <a:rPr lang="en-US" sz="1600" dirty="0" smtClean="0"/>
                        <a:t>Germany</a:t>
                      </a:r>
                      <a:endParaRPr lang="en-US" sz="1600" dirty="0"/>
                    </a:p>
                  </a:txBody>
                  <a:tcPr>
                    <a:solidFill>
                      <a:schemeClr val="tx2">
                        <a:lumMod val="20000"/>
                        <a:lumOff val="80000"/>
                      </a:schemeClr>
                    </a:solidFill>
                  </a:tcPr>
                </a:tc>
                <a:tc>
                  <a:txBody>
                    <a:bodyPr/>
                    <a:lstStyle/>
                    <a:p>
                      <a:r>
                        <a:rPr lang="en-US" sz="1600" dirty="0" smtClean="0"/>
                        <a:t>Senegal</a:t>
                      </a:r>
                      <a:endParaRPr lang="en-US" sz="1600" dirty="0"/>
                    </a:p>
                  </a:txBody>
                  <a:tcPr>
                    <a:solidFill>
                      <a:schemeClr val="tx2">
                        <a:lumMod val="20000"/>
                        <a:lumOff val="80000"/>
                      </a:schemeClr>
                    </a:solidFill>
                  </a:tcPr>
                </a:tc>
              </a:tr>
              <a:tr h="294560">
                <a:tc>
                  <a:txBody>
                    <a:bodyPr/>
                    <a:lstStyle/>
                    <a:p>
                      <a:r>
                        <a:rPr lang="en-US" sz="1600" dirty="0" smtClean="0"/>
                        <a:t>Japan</a:t>
                      </a:r>
                      <a:endParaRPr lang="en-US" sz="1600" dirty="0"/>
                    </a:p>
                  </a:txBody>
                  <a:tcPr>
                    <a:solidFill>
                      <a:schemeClr val="tx2">
                        <a:lumMod val="20000"/>
                        <a:lumOff val="80000"/>
                      </a:schemeClr>
                    </a:solidFill>
                  </a:tcPr>
                </a:tc>
                <a:tc>
                  <a:txBody>
                    <a:bodyPr/>
                    <a:lstStyle/>
                    <a:p>
                      <a:r>
                        <a:rPr lang="en-US" sz="1600" dirty="0" smtClean="0"/>
                        <a:t>Colombia</a:t>
                      </a:r>
                      <a:endParaRPr lang="en-US" sz="1600" dirty="0"/>
                    </a:p>
                  </a:txBody>
                  <a:tcPr>
                    <a:solidFill>
                      <a:schemeClr val="tx2">
                        <a:lumMod val="20000"/>
                        <a:lumOff val="80000"/>
                      </a:schemeClr>
                    </a:solidFill>
                  </a:tcPr>
                </a:tc>
                <a:tc>
                  <a:txBody>
                    <a:bodyPr/>
                    <a:lstStyle/>
                    <a:p>
                      <a:r>
                        <a:rPr lang="en-US" sz="1600" dirty="0" smtClean="0"/>
                        <a:t>Hungary</a:t>
                      </a:r>
                      <a:endParaRPr lang="en-US" sz="1600" dirty="0"/>
                    </a:p>
                  </a:txBody>
                  <a:tcPr>
                    <a:solidFill>
                      <a:schemeClr val="tx2">
                        <a:lumMod val="20000"/>
                        <a:lumOff val="80000"/>
                      </a:schemeClr>
                    </a:solidFill>
                  </a:tcPr>
                </a:tc>
                <a:tc>
                  <a:txBody>
                    <a:bodyPr/>
                    <a:lstStyle/>
                    <a:p>
                      <a:r>
                        <a:rPr lang="en-US" sz="1600" dirty="0" smtClean="0"/>
                        <a:t>South</a:t>
                      </a:r>
                      <a:r>
                        <a:rPr lang="en-US" sz="1600" baseline="0" dirty="0" smtClean="0"/>
                        <a:t> Africa</a:t>
                      </a:r>
                      <a:endParaRPr lang="en-US" sz="1600" dirty="0"/>
                    </a:p>
                  </a:txBody>
                  <a:tcPr>
                    <a:solidFill>
                      <a:schemeClr val="tx2">
                        <a:lumMod val="20000"/>
                        <a:lumOff val="80000"/>
                      </a:schemeClr>
                    </a:solidFill>
                  </a:tcPr>
                </a:tc>
              </a:tr>
              <a:tr h="294560">
                <a:tc>
                  <a:txBody>
                    <a:bodyPr/>
                    <a:lstStyle/>
                    <a:p>
                      <a:r>
                        <a:rPr lang="en-US" sz="1600" dirty="0" smtClean="0"/>
                        <a:t>Philippines</a:t>
                      </a:r>
                      <a:endParaRPr lang="en-US" sz="1600" dirty="0"/>
                    </a:p>
                  </a:txBody>
                  <a:tcPr>
                    <a:solidFill>
                      <a:schemeClr val="tx2">
                        <a:lumMod val="20000"/>
                        <a:lumOff val="80000"/>
                      </a:schemeClr>
                    </a:solidFill>
                  </a:tcPr>
                </a:tc>
                <a:tc>
                  <a:txBody>
                    <a:bodyPr/>
                    <a:lstStyle/>
                    <a:p>
                      <a:r>
                        <a:rPr lang="en-US" sz="1600" dirty="0" smtClean="0"/>
                        <a:t>Costa Rica</a:t>
                      </a:r>
                      <a:endParaRPr lang="en-US" sz="1600" dirty="0"/>
                    </a:p>
                  </a:txBody>
                  <a:tcPr>
                    <a:solidFill>
                      <a:schemeClr val="tx2">
                        <a:lumMod val="20000"/>
                        <a:lumOff val="80000"/>
                      </a:schemeClr>
                    </a:solidFill>
                  </a:tcPr>
                </a:tc>
                <a:tc>
                  <a:txBody>
                    <a:bodyPr/>
                    <a:lstStyle/>
                    <a:p>
                      <a:r>
                        <a:rPr lang="en-US" sz="1600" dirty="0" smtClean="0"/>
                        <a:t>Italy</a:t>
                      </a:r>
                      <a:endParaRPr lang="en-US" sz="1600" dirty="0"/>
                    </a:p>
                  </a:txBody>
                  <a:tcPr>
                    <a:solidFill>
                      <a:schemeClr val="tx2">
                        <a:lumMod val="20000"/>
                        <a:lumOff val="80000"/>
                      </a:schemeClr>
                    </a:solidFill>
                  </a:tcPr>
                </a:tc>
                <a:tc>
                  <a:txBody>
                    <a:bodyPr/>
                    <a:lstStyle/>
                    <a:p>
                      <a:endParaRPr lang="en-US" sz="1600" dirty="0"/>
                    </a:p>
                  </a:txBody>
                  <a:tcPr>
                    <a:solidFill>
                      <a:schemeClr val="tx2">
                        <a:lumMod val="20000"/>
                        <a:lumOff val="80000"/>
                      </a:schemeClr>
                    </a:solidFill>
                  </a:tcPr>
                </a:tc>
              </a:tr>
              <a:tr h="294560">
                <a:tc>
                  <a:txBody>
                    <a:bodyPr/>
                    <a:lstStyle/>
                    <a:p>
                      <a:r>
                        <a:rPr lang="en-US" sz="1600" dirty="0" smtClean="0"/>
                        <a:t>South Korea</a:t>
                      </a:r>
                      <a:endParaRPr lang="en-US" sz="1600" dirty="0"/>
                    </a:p>
                  </a:txBody>
                  <a:tcPr>
                    <a:solidFill>
                      <a:schemeClr val="tx2">
                        <a:lumMod val="20000"/>
                        <a:lumOff val="80000"/>
                      </a:schemeClr>
                    </a:solidFill>
                  </a:tcPr>
                </a:tc>
                <a:tc>
                  <a:txBody>
                    <a:bodyPr/>
                    <a:lstStyle/>
                    <a:p>
                      <a:r>
                        <a:rPr lang="en-US" sz="1600" dirty="0" smtClean="0"/>
                        <a:t>Jamaica</a:t>
                      </a:r>
                      <a:endParaRPr lang="en-US" sz="1600" dirty="0"/>
                    </a:p>
                  </a:txBody>
                  <a:tcPr>
                    <a:solidFill>
                      <a:schemeClr val="tx2">
                        <a:lumMod val="20000"/>
                        <a:lumOff val="80000"/>
                      </a:schemeClr>
                    </a:solidFill>
                  </a:tcPr>
                </a:tc>
                <a:tc>
                  <a:txBody>
                    <a:bodyPr/>
                    <a:lstStyle/>
                    <a:p>
                      <a:r>
                        <a:rPr lang="en-US" sz="1600" dirty="0" smtClean="0"/>
                        <a:t>Slovenia</a:t>
                      </a:r>
                      <a:endParaRPr lang="en-US" sz="1600" dirty="0"/>
                    </a:p>
                  </a:txBody>
                  <a:tcPr>
                    <a:solidFill>
                      <a:schemeClr val="tx2">
                        <a:lumMod val="20000"/>
                        <a:lumOff val="80000"/>
                      </a:schemeClr>
                    </a:solidFill>
                  </a:tcPr>
                </a:tc>
                <a:tc>
                  <a:txBody>
                    <a:bodyPr/>
                    <a:lstStyle/>
                    <a:p>
                      <a:endParaRPr lang="en-US" sz="1600" dirty="0"/>
                    </a:p>
                  </a:txBody>
                  <a:tcPr>
                    <a:solidFill>
                      <a:schemeClr val="tx2">
                        <a:lumMod val="20000"/>
                        <a:lumOff val="80000"/>
                      </a:schemeClr>
                    </a:solidFill>
                  </a:tcPr>
                </a:tc>
              </a:tr>
              <a:tr h="294560">
                <a:tc>
                  <a:txBody>
                    <a:bodyPr/>
                    <a:lstStyle/>
                    <a:p>
                      <a:r>
                        <a:rPr lang="en-US" sz="1600" dirty="0" smtClean="0"/>
                        <a:t>Taiwan</a:t>
                      </a:r>
                      <a:endParaRPr lang="en-US" sz="1600" dirty="0"/>
                    </a:p>
                  </a:txBody>
                  <a:tcPr>
                    <a:solidFill>
                      <a:schemeClr val="tx2">
                        <a:lumMod val="20000"/>
                        <a:lumOff val="80000"/>
                      </a:schemeClr>
                    </a:solidFill>
                  </a:tcPr>
                </a:tc>
                <a:tc>
                  <a:txBody>
                    <a:bodyPr/>
                    <a:lstStyle/>
                    <a:p>
                      <a:r>
                        <a:rPr lang="en-US" sz="1600" dirty="0" smtClean="0"/>
                        <a:t>Mexico</a:t>
                      </a:r>
                      <a:endParaRPr lang="en-US" sz="1600" dirty="0"/>
                    </a:p>
                  </a:txBody>
                  <a:tcPr>
                    <a:solidFill>
                      <a:schemeClr val="tx2">
                        <a:lumMod val="20000"/>
                        <a:lumOff val="80000"/>
                      </a:schemeClr>
                    </a:solidFill>
                  </a:tcPr>
                </a:tc>
                <a:tc>
                  <a:txBody>
                    <a:bodyPr/>
                    <a:lstStyle/>
                    <a:p>
                      <a:r>
                        <a:rPr lang="en-US" sz="1600" dirty="0" smtClean="0"/>
                        <a:t>Spain</a:t>
                      </a:r>
                      <a:endParaRPr lang="en-US" sz="1600" dirty="0"/>
                    </a:p>
                  </a:txBody>
                  <a:tcPr>
                    <a:solidFill>
                      <a:schemeClr val="tx2">
                        <a:lumMod val="20000"/>
                        <a:lumOff val="80000"/>
                      </a:schemeClr>
                    </a:solidFill>
                  </a:tcPr>
                </a:tc>
                <a:tc>
                  <a:txBody>
                    <a:bodyPr/>
                    <a:lstStyle/>
                    <a:p>
                      <a:endParaRPr lang="en-US" sz="1600" dirty="0"/>
                    </a:p>
                  </a:txBody>
                  <a:tcPr>
                    <a:solidFill>
                      <a:schemeClr val="tx2">
                        <a:lumMod val="20000"/>
                        <a:lumOff val="80000"/>
                      </a:schemeClr>
                    </a:solidFill>
                  </a:tcPr>
                </a:tc>
              </a:tr>
              <a:tr h="294560">
                <a:tc>
                  <a:txBody>
                    <a:bodyPr/>
                    <a:lstStyle/>
                    <a:p>
                      <a:r>
                        <a:rPr lang="en-US" sz="1600" dirty="0" smtClean="0"/>
                        <a:t>Thailand</a:t>
                      </a:r>
                      <a:endParaRPr lang="en-US" sz="1600" dirty="0"/>
                    </a:p>
                  </a:txBody>
                  <a:tcPr>
                    <a:solidFill>
                      <a:schemeClr val="tx2">
                        <a:lumMod val="20000"/>
                        <a:lumOff val="80000"/>
                      </a:schemeClr>
                    </a:solidFill>
                  </a:tcPr>
                </a:tc>
                <a:tc>
                  <a:txBody>
                    <a:bodyPr/>
                    <a:lstStyle/>
                    <a:p>
                      <a:r>
                        <a:rPr lang="en-US" sz="1600" dirty="0" smtClean="0"/>
                        <a:t>Peru</a:t>
                      </a:r>
                      <a:endParaRPr lang="en-US" sz="1600" dirty="0"/>
                    </a:p>
                  </a:txBody>
                  <a:tcPr>
                    <a:solidFill>
                      <a:schemeClr val="tx2">
                        <a:lumMod val="20000"/>
                        <a:lumOff val="80000"/>
                      </a:schemeClr>
                    </a:solidFill>
                  </a:tcPr>
                </a:tc>
                <a:tc>
                  <a:txBody>
                    <a:bodyPr/>
                    <a:lstStyle/>
                    <a:p>
                      <a:r>
                        <a:rPr lang="en-US" sz="1600" dirty="0" smtClean="0"/>
                        <a:t>Sweden</a:t>
                      </a:r>
                      <a:endParaRPr lang="en-US" sz="1600" dirty="0"/>
                    </a:p>
                  </a:txBody>
                  <a:tcPr>
                    <a:solidFill>
                      <a:schemeClr val="tx2">
                        <a:lumMod val="20000"/>
                        <a:lumOff val="80000"/>
                      </a:schemeClr>
                    </a:solidFill>
                  </a:tcPr>
                </a:tc>
                <a:tc>
                  <a:txBody>
                    <a:bodyPr/>
                    <a:lstStyle/>
                    <a:p>
                      <a:endParaRPr lang="en-US" sz="1600" dirty="0"/>
                    </a:p>
                  </a:txBody>
                  <a:tcPr>
                    <a:solidFill>
                      <a:schemeClr val="tx2">
                        <a:lumMod val="20000"/>
                        <a:lumOff val="80000"/>
                      </a:schemeClr>
                    </a:solidFill>
                  </a:tcPr>
                </a:tc>
              </a:tr>
              <a:tr h="294560">
                <a:tc>
                  <a:txBody>
                    <a:bodyPr/>
                    <a:lstStyle/>
                    <a:p>
                      <a:r>
                        <a:rPr lang="en-US" sz="1600" dirty="0" smtClean="0"/>
                        <a:t>Vietnam</a:t>
                      </a:r>
                      <a:endParaRPr lang="en-US" sz="1600" dirty="0"/>
                    </a:p>
                  </a:txBody>
                  <a:tcPr>
                    <a:solidFill>
                      <a:schemeClr val="tx2">
                        <a:lumMod val="20000"/>
                        <a:lumOff val="80000"/>
                      </a:schemeClr>
                    </a:solidFill>
                  </a:tcPr>
                </a:tc>
                <a:tc>
                  <a:txBody>
                    <a:bodyPr/>
                    <a:lstStyle/>
                    <a:p>
                      <a:r>
                        <a:rPr lang="en-US" sz="1600" dirty="0" smtClean="0"/>
                        <a:t>United States</a:t>
                      </a:r>
                      <a:endParaRPr lang="en-US" sz="1600" dirty="0"/>
                    </a:p>
                  </a:txBody>
                  <a:tcPr>
                    <a:solidFill>
                      <a:schemeClr val="tx2">
                        <a:lumMod val="20000"/>
                        <a:lumOff val="80000"/>
                      </a:schemeClr>
                    </a:solidFill>
                  </a:tcPr>
                </a:tc>
                <a:tc>
                  <a:txBody>
                    <a:bodyPr/>
                    <a:lstStyle/>
                    <a:p>
                      <a:endParaRPr lang="en-US" sz="1600" dirty="0"/>
                    </a:p>
                  </a:txBody>
                  <a:tcPr>
                    <a:solidFill>
                      <a:schemeClr val="tx2">
                        <a:lumMod val="20000"/>
                        <a:lumOff val="80000"/>
                      </a:schemeClr>
                    </a:solidFill>
                  </a:tcPr>
                </a:tc>
                <a:tc>
                  <a:txBody>
                    <a:bodyPr/>
                    <a:lstStyle/>
                    <a:p>
                      <a:endParaRPr lang="en-US" sz="1600" dirty="0"/>
                    </a:p>
                  </a:txBody>
                  <a:tcPr>
                    <a:solidFill>
                      <a:schemeClr val="tx2">
                        <a:lumMod val="20000"/>
                        <a:lumOff val="80000"/>
                      </a:schemeClr>
                    </a:solidFill>
                  </a:tcPr>
                </a:tc>
              </a:tr>
              <a:tr h="294560">
                <a:tc>
                  <a:txBody>
                    <a:bodyPr/>
                    <a:lstStyle/>
                    <a:p>
                      <a:endParaRPr lang="en-US" sz="1600" dirty="0"/>
                    </a:p>
                  </a:txBody>
                  <a:tcPr>
                    <a:solidFill>
                      <a:schemeClr val="tx2">
                        <a:lumMod val="20000"/>
                        <a:lumOff val="80000"/>
                      </a:schemeClr>
                    </a:solidFill>
                  </a:tcPr>
                </a:tc>
                <a:tc>
                  <a:txBody>
                    <a:bodyPr/>
                    <a:lstStyle/>
                    <a:p>
                      <a:r>
                        <a:rPr lang="en-US" sz="1600" dirty="0" smtClean="0"/>
                        <a:t>Uruguay</a:t>
                      </a:r>
                      <a:endParaRPr lang="en-US" sz="1600" dirty="0"/>
                    </a:p>
                  </a:txBody>
                  <a:tcPr>
                    <a:solidFill>
                      <a:schemeClr val="tx2">
                        <a:lumMod val="20000"/>
                        <a:lumOff val="80000"/>
                      </a:schemeClr>
                    </a:solidFill>
                  </a:tcPr>
                </a:tc>
                <a:tc>
                  <a:txBody>
                    <a:bodyPr/>
                    <a:lstStyle/>
                    <a:p>
                      <a:endParaRPr lang="en-US" sz="1600" dirty="0"/>
                    </a:p>
                  </a:txBody>
                  <a:tcPr>
                    <a:solidFill>
                      <a:schemeClr val="tx2">
                        <a:lumMod val="20000"/>
                        <a:lumOff val="80000"/>
                      </a:schemeClr>
                    </a:solidFill>
                  </a:tcPr>
                </a:tc>
                <a:tc>
                  <a:txBody>
                    <a:bodyPr/>
                    <a:lstStyle/>
                    <a:p>
                      <a:endParaRPr lang="en-US" sz="1600" dirty="0"/>
                    </a:p>
                  </a:txBody>
                  <a:tcPr>
                    <a:solidFill>
                      <a:schemeClr val="tx2">
                        <a:lumMod val="20000"/>
                        <a:lumOff val="80000"/>
                      </a:schemeClr>
                    </a:solidFill>
                  </a:tcPr>
                </a:tc>
              </a:tr>
            </a:tbl>
          </a:graphicData>
        </a:graphic>
      </p:graphicFrame>
      <p:sp>
        <p:nvSpPr>
          <p:cNvPr id="2" name="Footer Placeholder 1"/>
          <p:cNvSpPr>
            <a:spLocks noGrp="1"/>
          </p:cNvSpPr>
          <p:nvPr>
            <p:ph type="ftr" sz="quarter" idx="11"/>
          </p:nvPr>
        </p:nvSpPr>
        <p:spPr/>
        <p:txBody>
          <a:bodyPr/>
          <a:lstStyle/>
          <a:p>
            <a:r>
              <a:rPr lang="en-US" smtClean="0"/>
              <a:t>Lee and Mason     September 19, 2011</a:t>
            </a:r>
            <a:endParaRPr lang="en-US"/>
          </a:p>
        </p:txBody>
      </p:sp>
    </p:spTree>
    <p:extLst>
      <p:ext uri="{BB962C8B-B14F-4D97-AF65-F5344CB8AC3E}">
        <p14:creationId xmlns:p14="http://schemas.microsoft.com/office/powerpoint/2010/main" val="215148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WINWORD_Laptop\NTA\BookPlans\MarketingPlans\Lee Pop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2995633" cy="45166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1200" y="2133600"/>
            <a:ext cx="3048000" cy="3693319"/>
          </a:xfrm>
          <a:prstGeom prst="rect">
            <a:avLst/>
          </a:prstGeom>
          <a:noFill/>
        </p:spPr>
        <p:txBody>
          <a:bodyPr wrap="square" rtlCol="0">
            <a:spAutoFit/>
          </a:bodyPr>
          <a:lstStyle/>
          <a:p>
            <a:r>
              <a:rPr lang="en-US" dirty="0" smtClean="0"/>
              <a:t>It says Lee and Mason on the cover, but it reflects the efforts, inputs, and writing of dozens of researchers around the world who are on NTA country teams or who have assisted and trained country teams. </a:t>
            </a:r>
          </a:p>
          <a:p>
            <a:endParaRPr lang="en-US" dirty="0"/>
          </a:p>
          <a:p>
            <a:r>
              <a:rPr lang="en-US" dirty="0" smtClean="0"/>
              <a:t>Here at this launch we have key NTA contributors Jorge Bravo, Sang-</a:t>
            </a:r>
            <a:r>
              <a:rPr lang="en-US" dirty="0" err="1" smtClean="0"/>
              <a:t>Hyop</a:t>
            </a:r>
            <a:r>
              <a:rPr lang="en-US" dirty="0" smtClean="0"/>
              <a:t> Lee and </a:t>
            </a:r>
            <a:r>
              <a:rPr lang="en-US" dirty="0" err="1" smtClean="0"/>
              <a:t>Hiro</a:t>
            </a:r>
            <a:r>
              <a:rPr lang="en-US" dirty="0" smtClean="0"/>
              <a:t> Ogawa.</a:t>
            </a:r>
            <a:endParaRPr lang="en-US" dirty="0"/>
          </a:p>
        </p:txBody>
      </p:sp>
      <p:sp>
        <p:nvSpPr>
          <p:cNvPr id="3" name="Title 2"/>
          <p:cNvSpPr>
            <a:spLocks noGrp="1"/>
          </p:cNvSpPr>
          <p:nvPr>
            <p:ph type="title"/>
          </p:nvPr>
        </p:nvSpPr>
        <p:spPr/>
        <p:txBody>
          <a:bodyPr>
            <a:noAutofit/>
          </a:bodyPr>
          <a:lstStyle/>
          <a:p>
            <a:r>
              <a:rPr lang="en-US" sz="3200" dirty="0" smtClean="0"/>
              <a:t>After more than a hundred articles by project members, the first book from the project is out.</a:t>
            </a:r>
            <a:endParaRPr lang="en-US" sz="3200" dirty="0"/>
          </a:p>
        </p:txBody>
      </p:sp>
    </p:spTree>
    <p:extLst>
      <p:ext uri="{BB962C8B-B14F-4D97-AF65-F5344CB8AC3E}">
        <p14:creationId xmlns:p14="http://schemas.microsoft.com/office/powerpoint/2010/main" val="1235497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continuing effort has been supported by many funders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National Institute on Aging (NIA)</a:t>
            </a:r>
          </a:p>
          <a:p>
            <a:r>
              <a:rPr lang="en-US" dirty="0" smtClean="0"/>
              <a:t>International Development Research Center (IDRC), Canada</a:t>
            </a:r>
          </a:p>
          <a:p>
            <a:r>
              <a:rPr lang="en-US" dirty="0" smtClean="0"/>
              <a:t>UN Fund for Population Activities (UNFPA)</a:t>
            </a:r>
          </a:p>
          <a:p>
            <a:r>
              <a:rPr lang="en-US" dirty="0" smtClean="0"/>
              <a:t>UN Population Division</a:t>
            </a:r>
          </a:p>
          <a:p>
            <a:r>
              <a:rPr lang="en-US" dirty="0" smtClean="0"/>
              <a:t>East-West Center, Hawaii</a:t>
            </a:r>
          </a:p>
          <a:p>
            <a:r>
              <a:rPr lang="en-US" dirty="0" smtClean="0"/>
              <a:t>Center for the Economics and Demography of Aging, UC Berkeley</a:t>
            </a:r>
          </a:p>
          <a:p>
            <a:r>
              <a:rPr lang="en-US" dirty="0"/>
              <a:t>Japan: MEXT.ACADEMIC FRONTIER</a:t>
            </a:r>
          </a:p>
          <a:p>
            <a:r>
              <a:rPr lang="en-US" dirty="0"/>
              <a:t>MacArthur Foundation</a:t>
            </a:r>
          </a:p>
          <a:p>
            <a:r>
              <a:rPr lang="en-US" dirty="0" smtClean="0"/>
              <a:t>European Union</a:t>
            </a:r>
          </a:p>
          <a:p>
            <a:r>
              <a:rPr lang="en-US" dirty="0" smtClean="0"/>
              <a:t>In-country support from governments and other funders in many countries. </a:t>
            </a:r>
            <a:endParaRPr lang="en-US" dirty="0"/>
          </a:p>
        </p:txBody>
      </p:sp>
    </p:spTree>
    <p:extLst>
      <p:ext uri="{BB962C8B-B14F-4D97-AF65-F5344CB8AC3E}">
        <p14:creationId xmlns:p14="http://schemas.microsoft.com/office/powerpoint/2010/main" val="3904700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Transfer Accounts (NTA)</a:t>
            </a:r>
            <a:endParaRPr lang="en-US" dirty="0"/>
          </a:p>
        </p:txBody>
      </p:sp>
      <p:sp>
        <p:nvSpPr>
          <p:cNvPr id="3" name="Content Placeholder 2"/>
          <p:cNvSpPr>
            <a:spLocks noGrp="1"/>
          </p:cNvSpPr>
          <p:nvPr>
            <p:ph idx="1"/>
          </p:nvPr>
        </p:nvSpPr>
        <p:spPr/>
        <p:txBody>
          <a:bodyPr/>
          <a:lstStyle/>
          <a:p>
            <a:pPr marL="0" indent="0">
              <a:buNone/>
            </a:pPr>
            <a:r>
              <a:rPr lang="en-US" dirty="0" smtClean="0"/>
              <a:t>NTA describes the age patterns of economic activity and the economic relations between the generations. In this way, it illuminates the economic impacts of population change during the demographic transition and throughout the process of population aging. </a:t>
            </a:r>
            <a:endParaRPr lang="en-US" dirty="0"/>
          </a:p>
        </p:txBody>
      </p:sp>
      <p:sp>
        <p:nvSpPr>
          <p:cNvPr id="4" name="Footer Placeholder 3"/>
          <p:cNvSpPr>
            <a:spLocks noGrp="1"/>
          </p:cNvSpPr>
          <p:nvPr>
            <p:ph type="ftr" sz="quarter" idx="11"/>
          </p:nvPr>
        </p:nvSpPr>
        <p:spPr/>
        <p:txBody>
          <a:bodyPr/>
          <a:lstStyle/>
          <a:p>
            <a:r>
              <a:rPr lang="en-US" smtClean="0"/>
              <a:t>Lee and Mason     September 19, 2011</a:t>
            </a:r>
            <a:endParaRPr lang="en-US"/>
          </a:p>
        </p:txBody>
      </p:sp>
    </p:spTree>
    <p:extLst>
      <p:ext uri="{BB962C8B-B14F-4D97-AF65-F5344CB8AC3E}">
        <p14:creationId xmlns:p14="http://schemas.microsoft.com/office/powerpoint/2010/main" val="2900754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NTA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NTATheme1</Template>
  <TotalTime>1792</TotalTime>
  <Words>1693</Words>
  <Application>Microsoft Office PowerPoint</Application>
  <PresentationFormat>On-screen Show (4:3)</PresentationFormat>
  <Paragraphs>313</Paragraphs>
  <Slides>24</Slides>
  <Notes>0</Notes>
  <HiddenSlides>5</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NTATheme1</vt:lpstr>
      <vt:lpstr>Population Aging and the Generational Economy:  A Global Perspective</vt:lpstr>
      <vt:lpstr>We are inherently social, and are sustained not only by our own efforts, but also by transfers from those of others who support us directly or indirectly.</vt:lpstr>
      <vt:lpstr>NTA is consistent with standard national accounts, but it adds the dimensions of age and of transfers, both public and private</vt:lpstr>
      <vt:lpstr>From rapid population growth to population aging.</vt:lpstr>
      <vt:lpstr>Population aging and the generational economy: A global perspective</vt:lpstr>
      <vt:lpstr>The geographic coverage of NTA and current members</vt:lpstr>
      <vt:lpstr>After more than a hundred articles by project members, the first book from the project is out.</vt:lpstr>
      <vt:lpstr>This continuing effort has been supported by many funders</vt:lpstr>
      <vt:lpstr>National Transfer Accounts (NTA)</vt:lpstr>
      <vt:lpstr>Children are a heavy economic burden in many developing countries</vt:lpstr>
      <vt:lpstr>Economic lifecycle flows for Nigeria, per capita values</vt:lpstr>
      <vt:lpstr>Aggregate flows, Nigeria</vt:lpstr>
      <vt:lpstr>Fertility and the Cost of Children Selected NTA countries</vt:lpstr>
      <vt:lpstr>Human Capital Spending, Nigeria</vt:lpstr>
      <vt:lpstr>Net Cost of Children and Human Capital Spending</vt:lpstr>
      <vt:lpstr>Fertility and Human Capital Spending Selected NTA countries</vt:lpstr>
      <vt:lpstr>PowerPoint Presentation</vt:lpstr>
      <vt:lpstr>In countries with lower fertility . . .</vt:lpstr>
      <vt:lpstr>The US Economic Lifecycle,  Aggregate Flows</vt:lpstr>
      <vt:lpstr>US Economic Lifecycle, 65+</vt:lpstr>
      <vt:lpstr>Old-age Funding System, US</vt:lpstr>
      <vt:lpstr>Old-age Funding System, US</vt:lpstr>
      <vt:lpstr>Old-age Support System NTA Countries</vt:lpstr>
      <vt:lpstr>Concluding Remarks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launch</dc:title>
  <dc:creator>Andy</dc:creator>
  <cp:lastModifiedBy>Andy</cp:lastModifiedBy>
  <cp:revision>6</cp:revision>
  <dcterms:created xsi:type="dcterms:W3CDTF">2011-09-11T03:04:29Z</dcterms:created>
  <dcterms:modified xsi:type="dcterms:W3CDTF">2011-09-19T02:25:45Z</dcterms:modified>
</cp:coreProperties>
</file>